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8"/>
  </p:notesMasterIdLst>
  <p:handoutMasterIdLst>
    <p:handoutMasterId r:id="rId49"/>
  </p:handoutMasterIdLst>
  <p:sldIdLst>
    <p:sldId id="492" r:id="rId2"/>
    <p:sldId id="621" r:id="rId3"/>
    <p:sldId id="563" r:id="rId4"/>
    <p:sldId id="564" r:id="rId5"/>
    <p:sldId id="634" r:id="rId6"/>
    <p:sldId id="636" r:id="rId7"/>
    <p:sldId id="631" r:id="rId8"/>
    <p:sldId id="632" r:id="rId9"/>
    <p:sldId id="565" r:id="rId10"/>
    <p:sldId id="607" r:id="rId11"/>
    <p:sldId id="548" r:id="rId12"/>
    <p:sldId id="608" r:id="rId13"/>
    <p:sldId id="574" r:id="rId14"/>
    <p:sldId id="616" r:id="rId15"/>
    <p:sldId id="617" r:id="rId16"/>
    <p:sldId id="618" r:id="rId17"/>
    <p:sldId id="619" r:id="rId18"/>
    <p:sldId id="551" r:id="rId19"/>
    <p:sldId id="571" r:id="rId20"/>
    <p:sldId id="569" r:id="rId21"/>
    <p:sldId id="570" r:id="rId22"/>
    <p:sldId id="624" r:id="rId23"/>
    <p:sldId id="594" r:id="rId24"/>
    <p:sldId id="552" r:id="rId25"/>
    <p:sldId id="579" r:id="rId26"/>
    <p:sldId id="595" r:id="rId27"/>
    <p:sldId id="553" r:id="rId28"/>
    <p:sldId id="580" r:id="rId29"/>
    <p:sldId id="596" r:id="rId30"/>
    <p:sldId id="555" r:id="rId31"/>
    <p:sldId id="581" r:id="rId32"/>
    <p:sldId id="597" r:id="rId33"/>
    <p:sldId id="554" r:id="rId34"/>
    <p:sldId id="582" r:id="rId35"/>
    <p:sldId id="598" r:id="rId36"/>
    <p:sldId id="583" r:id="rId37"/>
    <p:sldId id="584" r:id="rId38"/>
    <p:sldId id="599" r:id="rId39"/>
    <p:sldId id="585" r:id="rId40"/>
    <p:sldId id="586" r:id="rId41"/>
    <p:sldId id="628" r:id="rId42"/>
    <p:sldId id="626" r:id="rId43"/>
    <p:sldId id="630" r:id="rId44"/>
    <p:sldId id="589" r:id="rId45"/>
    <p:sldId id="602" r:id="rId46"/>
    <p:sldId id="603" r:id="rId47"/>
  </p:sldIdLst>
  <p:sldSz cx="9144000" cy="6858000" type="screen4x3"/>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04">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tin Cattermole" initials="M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4C4C"/>
    <a:srgbClr val="9B2C98"/>
    <a:srgbClr val="A00054"/>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45" autoAdjust="0"/>
    <p:restoredTop sz="96625" autoAdjust="0"/>
  </p:normalViewPr>
  <p:slideViewPr>
    <p:cSldViewPr snapToGrid="0" snapToObjects="1">
      <p:cViewPr varScale="1">
        <p:scale>
          <a:sx n="71" d="100"/>
          <a:sy n="71" d="100"/>
        </p:scale>
        <p:origin x="-96" y="-102"/>
      </p:cViewPr>
      <p:guideLst>
        <p:guide orient="horz" pos="1204"/>
        <p:guide pos="3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217" cy="496326"/>
          </a:xfrm>
          <a:prstGeom prst="rect">
            <a:avLst/>
          </a:prstGeom>
        </p:spPr>
        <p:txBody>
          <a:bodyPr vert="horz" lIns="92272" tIns="46136" rIns="92272" bIns="46136" rtlCol="0"/>
          <a:lstStyle>
            <a:lvl1pPr algn="l">
              <a:defRPr sz="1200"/>
            </a:lvl1pPr>
          </a:lstStyle>
          <a:p>
            <a:endParaRPr lang="en-US" dirty="0"/>
          </a:p>
        </p:txBody>
      </p:sp>
      <p:sp>
        <p:nvSpPr>
          <p:cNvPr id="3" name="Date Placeholder 2"/>
          <p:cNvSpPr>
            <a:spLocks noGrp="1"/>
          </p:cNvSpPr>
          <p:nvPr>
            <p:ph type="dt" sz="quarter" idx="1"/>
          </p:nvPr>
        </p:nvSpPr>
        <p:spPr>
          <a:xfrm>
            <a:off x="3855982" y="0"/>
            <a:ext cx="2951217" cy="496326"/>
          </a:xfrm>
          <a:prstGeom prst="rect">
            <a:avLst/>
          </a:prstGeom>
        </p:spPr>
        <p:txBody>
          <a:bodyPr vert="horz" lIns="92272" tIns="46136" rIns="92272" bIns="46136" rtlCol="0"/>
          <a:lstStyle>
            <a:lvl1pPr algn="r">
              <a:defRPr sz="1200"/>
            </a:lvl1pPr>
          </a:lstStyle>
          <a:p>
            <a:fld id="{A291D71F-2657-BF40-9BA8-1341E8D62F20}" type="datetime1">
              <a:rPr lang="en-GB" smtClean="0"/>
              <a:pPr/>
              <a:t>23/11/2017</a:t>
            </a:fld>
            <a:endParaRPr lang="en-US" dirty="0"/>
          </a:p>
        </p:txBody>
      </p:sp>
      <p:sp>
        <p:nvSpPr>
          <p:cNvPr id="4" name="Footer Placeholder 3"/>
          <p:cNvSpPr>
            <a:spLocks noGrp="1"/>
          </p:cNvSpPr>
          <p:nvPr>
            <p:ph type="ftr" sz="quarter" idx="2"/>
          </p:nvPr>
        </p:nvSpPr>
        <p:spPr>
          <a:xfrm>
            <a:off x="0" y="9441397"/>
            <a:ext cx="2951217" cy="497927"/>
          </a:xfrm>
          <a:prstGeom prst="rect">
            <a:avLst/>
          </a:prstGeom>
        </p:spPr>
        <p:txBody>
          <a:bodyPr vert="horz" lIns="92272" tIns="46136" rIns="92272" bIns="4613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5982" y="9441397"/>
            <a:ext cx="2951217" cy="497927"/>
          </a:xfrm>
          <a:prstGeom prst="rect">
            <a:avLst/>
          </a:prstGeom>
        </p:spPr>
        <p:txBody>
          <a:bodyPr vert="horz" lIns="92272" tIns="46136" rIns="92272" bIns="46136" rtlCol="0" anchor="b"/>
          <a:lstStyle>
            <a:lvl1pPr algn="r">
              <a:defRPr sz="1200"/>
            </a:lvl1pPr>
          </a:lstStyle>
          <a:p>
            <a:fld id="{4F5EE869-81EB-AC4C-B612-80DE4181CDD1}" type="slidenum">
              <a:rPr lang="en-US" smtClean="0"/>
              <a:pPr/>
              <a:t>‹#›</a:t>
            </a:fld>
            <a:endParaRPr lang="en-US" dirty="0"/>
          </a:p>
        </p:txBody>
      </p:sp>
    </p:spTree>
    <p:extLst>
      <p:ext uri="{BB962C8B-B14F-4D97-AF65-F5344CB8AC3E}">
        <p14:creationId xmlns:p14="http://schemas.microsoft.com/office/powerpoint/2010/main" val="32424458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217" cy="496326"/>
          </a:xfrm>
          <a:prstGeom prst="rect">
            <a:avLst/>
          </a:prstGeom>
        </p:spPr>
        <p:txBody>
          <a:bodyPr vert="horz" lIns="92272" tIns="46136" rIns="92272" bIns="46136" rtlCol="0"/>
          <a:lstStyle>
            <a:lvl1pPr algn="l">
              <a:defRPr sz="1200"/>
            </a:lvl1pPr>
          </a:lstStyle>
          <a:p>
            <a:endParaRPr lang="en-US" dirty="0"/>
          </a:p>
        </p:txBody>
      </p:sp>
      <p:sp>
        <p:nvSpPr>
          <p:cNvPr id="3" name="Date Placeholder 2"/>
          <p:cNvSpPr>
            <a:spLocks noGrp="1"/>
          </p:cNvSpPr>
          <p:nvPr>
            <p:ph type="dt" idx="1"/>
          </p:nvPr>
        </p:nvSpPr>
        <p:spPr>
          <a:xfrm>
            <a:off x="3855982" y="0"/>
            <a:ext cx="2951217" cy="496326"/>
          </a:xfrm>
          <a:prstGeom prst="rect">
            <a:avLst/>
          </a:prstGeom>
        </p:spPr>
        <p:txBody>
          <a:bodyPr vert="horz" lIns="92272" tIns="46136" rIns="92272" bIns="46136" rtlCol="0"/>
          <a:lstStyle>
            <a:lvl1pPr algn="r">
              <a:defRPr sz="1200"/>
            </a:lvl1pPr>
          </a:lstStyle>
          <a:p>
            <a:fld id="{937A70F4-2FAD-3E41-BF6C-C5B1EEDE06E7}" type="datetime1">
              <a:rPr lang="en-GB" smtClean="0"/>
              <a:pPr/>
              <a:t>23/11/2017</a:t>
            </a:fld>
            <a:endParaRPr lang="en-US" dirty="0"/>
          </a:p>
        </p:txBody>
      </p:sp>
      <p:sp>
        <p:nvSpPr>
          <p:cNvPr id="4" name="Slide Image Placeholder 3"/>
          <p:cNvSpPr>
            <a:spLocks noGrp="1" noRot="1" noChangeAspect="1"/>
          </p:cNvSpPr>
          <p:nvPr>
            <p:ph type="sldImg" idx="2"/>
          </p:nvPr>
        </p:nvSpPr>
        <p:spPr>
          <a:xfrm>
            <a:off x="920750" y="747713"/>
            <a:ext cx="4967288" cy="3725862"/>
          </a:xfrm>
          <a:prstGeom prst="rect">
            <a:avLst/>
          </a:prstGeom>
          <a:noFill/>
          <a:ln w="12700">
            <a:solidFill>
              <a:prstClr val="black"/>
            </a:solidFill>
          </a:ln>
        </p:spPr>
        <p:txBody>
          <a:bodyPr vert="horz" lIns="92272" tIns="46136" rIns="92272" bIns="46136" rtlCol="0" anchor="ctr"/>
          <a:lstStyle/>
          <a:p>
            <a:endParaRPr lang="en-US" dirty="0"/>
          </a:p>
        </p:txBody>
      </p:sp>
      <p:sp>
        <p:nvSpPr>
          <p:cNvPr id="5" name="Notes Placeholder 4"/>
          <p:cNvSpPr>
            <a:spLocks noGrp="1"/>
          </p:cNvSpPr>
          <p:nvPr>
            <p:ph type="body" sz="quarter" idx="3"/>
          </p:nvPr>
        </p:nvSpPr>
        <p:spPr>
          <a:xfrm>
            <a:off x="680562" y="4721500"/>
            <a:ext cx="5447666" cy="4473336"/>
          </a:xfrm>
          <a:prstGeom prst="rect">
            <a:avLst/>
          </a:prstGeom>
        </p:spPr>
        <p:txBody>
          <a:bodyPr vert="horz" lIns="92272" tIns="46136" rIns="92272" bIns="46136"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41397"/>
            <a:ext cx="2951217" cy="497927"/>
          </a:xfrm>
          <a:prstGeom prst="rect">
            <a:avLst/>
          </a:prstGeom>
        </p:spPr>
        <p:txBody>
          <a:bodyPr vert="horz" lIns="92272" tIns="46136" rIns="92272" bIns="4613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5982" y="9441397"/>
            <a:ext cx="2951217" cy="497927"/>
          </a:xfrm>
          <a:prstGeom prst="rect">
            <a:avLst/>
          </a:prstGeom>
        </p:spPr>
        <p:txBody>
          <a:bodyPr vert="horz" lIns="92272" tIns="46136" rIns="92272" bIns="46136" rtlCol="0" anchor="b"/>
          <a:lstStyle>
            <a:lvl1pPr algn="r">
              <a:defRPr sz="1200"/>
            </a:lvl1pPr>
          </a:lstStyle>
          <a:p>
            <a:fld id="{4957A7B8-EAD2-9846-9761-91C91B5D58B6}" type="slidenum">
              <a:rPr lang="en-US" smtClean="0"/>
              <a:pPr/>
              <a:t>‹#›</a:t>
            </a:fld>
            <a:endParaRPr lang="en-US" dirty="0"/>
          </a:p>
        </p:txBody>
      </p:sp>
    </p:spTree>
    <p:extLst>
      <p:ext uri="{BB962C8B-B14F-4D97-AF65-F5344CB8AC3E}">
        <p14:creationId xmlns:p14="http://schemas.microsoft.com/office/powerpoint/2010/main" val="10462408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57A7B8-EAD2-9846-9761-91C91B5D58B6}" type="slidenum">
              <a:rPr lang="en-US" smtClean="0"/>
              <a:pPr/>
              <a:t>1</a:t>
            </a:fld>
            <a:endParaRPr lang="en-US" dirty="0"/>
          </a:p>
        </p:txBody>
      </p:sp>
    </p:spTree>
    <p:extLst>
      <p:ext uri="{BB962C8B-B14F-4D97-AF65-F5344CB8AC3E}">
        <p14:creationId xmlns:p14="http://schemas.microsoft.com/office/powerpoint/2010/main" val="99283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None/>
            </a:pPr>
            <a:endParaRPr lang="en-GB" baseline="0" dirty="0"/>
          </a:p>
          <a:p>
            <a:pPr>
              <a:buFont typeface="Arial"/>
              <a:buChar char="•"/>
            </a:pPr>
            <a:r>
              <a:rPr lang="en-GB" dirty="0"/>
              <a:t>10:35 – 10:40</a:t>
            </a:r>
          </a:p>
          <a:p>
            <a:pPr>
              <a:buFont typeface="Arial"/>
              <a:buChar char="•"/>
            </a:pPr>
            <a:endParaRPr lang="en-GB" baseline="0" dirty="0"/>
          </a:p>
          <a:p>
            <a:pPr>
              <a:buFont typeface="Arial"/>
              <a:buChar char="•"/>
            </a:pPr>
            <a:r>
              <a:rPr lang="en-GB" dirty="0"/>
              <a:t>Give the general over view of the day</a:t>
            </a:r>
            <a:endParaRPr lang="en-GB" baseline="0" dirty="0"/>
          </a:p>
        </p:txBody>
      </p:sp>
      <p:sp>
        <p:nvSpPr>
          <p:cNvPr id="4" name="Slide Number Placeholder 3"/>
          <p:cNvSpPr>
            <a:spLocks noGrp="1"/>
          </p:cNvSpPr>
          <p:nvPr>
            <p:ph type="sldNum" sz="quarter" idx="10"/>
          </p:nvPr>
        </p:nvSpPr>
        <p:spPr/>
        <p:txBody>
          <a:bodyPr/>
          <a:lstStyle/>
          <a:p>
            <a:fld id="{4957A7B8-EAD2-9846-9761-91C91B5D58B6}"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459895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12:12 – 12:17</a:t>
            </a:r>
          </a:p>
          <a:p>
            <a:endParaRPr lang="en-GB" dirty="0"/>
          </a:p>
          <a:p>
            <a:r>
              <a:rPr lang="en-GB" dirty="0"/>
              <a:t>5 minutes for reflections on tables of what you have heard today and gather together any questions you may have and look back at the hopes you put on the board to see if we have managed to achieve them.</a:t>
            </a:r>
          </a:p>
        </p:txBody>
      </p:sp>
      <p:sp>
        <p:nvSpPr>
          <p:cNvPr id="4" name="Slide Number Placeholder 3"/>
          <p:cNvSpPr>
            <a:spLocks noGrp="1"/>
          </p:cNvSpPr>
          <p:nvPr>
            <p:ph type="sldNum" sz="quarter" idx="10"/>
          </p:nvPr>
        </p:nvSpPr>
        <p:spPr/>
        <p:txBody>
          <a:bodyPr/>
          <a:lstStyle/>
          <a:p>
            <a:fld id="{4957A7B8-EAD2-9846-9761-91C91B5D58B6}"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149389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11:17 – 11:18</a:t>
            </a:r>
          </a:p>
          <a:p>
            <a:endParaRPr lang="en-GB" dirty="0"/>
          </a:p>
          <a:p>
            <a:r>
              <a:rPr lang="en-GB" dirty="0"/>
              <a:t>Introduce the activity on the tables there is 15 minutes for them to give it a try</a:t>
            </a:r>
          </a:p>
          <a:p>
            <a:endParaRPr lang="en-GB" dirty="0"/>
          </a:p>
          <a:p>
            <a:r>
              <a:rPr lang="en-GB" dirty="0"/>
              <a:t>11:33 – 11:34</a:t>
            </a:r>
          </a:p>
          <a:p>
            <a:r>
              <a:rPr lang="en-GB" dirty="0"/>
              <a:t>Gather them back up and finish off</a:t>
            </a:r>
          </a:p>
        </p:txBody>
      </p:sp>
      <p:sp>
        <p:nvSpPr>
          <p:cNvPr id="4" name="Slide Number Placeholder 3"/>
          <p:cNvSpPr>
            <a:spLocks noGrp="1"/>
          </p:cNvSpPr>
          <p:nvPr>
            <p:ph type="sldNum" sz="quarter" idx="10"/>
          </p:nvPr>
        </p:nvSpPr>
        <p:spPr/>
        <p:txBody>
          <a:bodyPr/>
          <a:lstStyle/>
          <a:p>
            <a:fld id="{4957A7B8-EAD2-9846-9761-91C91B5D58B6}"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621373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Next 3 slides 11:34 – 11:39</a:t>
            </a:r>
          </a:p>
          <a:p>
            <a:endParaRPr lang="en-GB" dirty="0"/>
          </a:p>
          <a:p>
            <a:r>
              <a:rPr lang="en-GB" dirty="0"/>
              <a:t>This slide Approx. 1 mins</a:t>
            </a:r>
          </a:p>
          <a:p>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5032570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ink">
    <p:spTree>
      <p:nvGrpSpPr>
        <p:cNvPr id="1" name=""/>
        <p:cNvGrpSpPr/>
        <p:nvPr/>
      </p:nvGrpSpPr>
      <p:grpSpPr>
        <a:xfrm>
          <a:off x="0" y="0"/>
          <a:ext cx="0" cy="0"/>
          <a:chOff x="0" y="0"/>
          <a:chExt cx="0" cy="0"/>
        </a:xfrm>
      </p:grpSpPr>
      <p:grpSp>
        <p:nvGrpSpPr>
          <p:cNvPr id="11" name="Group 10"/>
          <p:cNvGrpSpPr/>
          <p:nvPr userDrawn="1"/>
        </p:nvGrpSpPr>
        <p:grpSpPr>
          <a:xfrm>
            <a:off x="220018" y="1963845"/>
            <a:ext cx="4371008" cy="4669237"/>
            <a:chOff x="220018" y="1339657"/>
            <a:chExt cx="4371008" cy="4669237"/>
          </a:xfrm>
        </p:grpSpPr>
        <p:sp>
          <p:nvSpPr>
            <p:cNvPr id="13" name="Rounded Rectangle 12"/>
            <p:cNvSpPr/>
            <p:nvPr userDrawn="1"/>
          </p:nvSpPr>
          <p:spPr>
            <a:xfrm>
              <a:off x="220018" y="1339657"/>
              <a:ext cx="4359965" cy="4669237"/>
            </a:xfrm>
            <a:prstGeom prst="roundRect">
              <a:avLst>
                <a:gd name="adj" fmla="val 6000"/>
              </a:avLst>
            </a:prstGeom>
            <a:solidFill>
              <a:srgbClr val="A000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ounded Rectangle 13"/>
            <p:cNvSpPr/>
            <p:nvPr userDrawn="1"/>
          </p:nvSpPr>
          <p:spPr>
            <a:xfrm>
              <a:off x="3617843" y="1339657"/>
              <a:ext cx="973183" cy="4669237"/>
            </a:xfrm>
            <a:prstGeom prst="roundRect">
              <a:avLst>
                <a:gd name="adj" fmla="val 0"/>
              </a:avLst>
            </a:prstGeom>
            <a:solidFill>
              <a:srgbClr val="A000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6" name="Content Placeholder 19"/>
          <p:cNvSpPr>
            <a:spLocks noGrp="1"/>
          </p:cNvSpPr>
          <p:nvPr>
            <p:ph sz="quarter" idx="11" hasCustomPrompt="1"/>
          </p:nvPr>
        </p:nvSpPr>
        <p:spPr>
          <a:xfrm>
            <a:off x="392210" y="4826022"/>
            <a:ext cx="4138755" cy="1109822"/>
          </a:xfrm>
        </p:spPr>
        <p:txBody>
          <a:bodyPr lIns="0" rIns="0" bIns="0" anchor="t" anchorCtr="0">
            <a:normAutofit/>
          </a:bodyPr>
          <a:lstStyle>
            <a:lvl1pPr marL="0" indent="0">
              <a:buFontTx/>
              <a:buNone/>
              <a:defRPr sz="2000">
                <a:solidFill>
                  <a:schemeClr val="bg1"/>
                </a:solidFill>
              </a:defRPr>
            </a:lvl1pPr>
          </a:lstStyle>
          <a:p>
            <a:pPr lvl="0"/>
            <a:r>
              <a:rPr lang="en-US" dirty="0"/>
              <a:t>Sub heading</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5630" y="1953082"/>
            <a:ext cx="4322118" cy="4680000"/>
          </a:xfrm>
          <a:prstGeom prst="rect">
            <a:avLst/>
          </a:prstGeom>
        </p:spPr>
      </p:pic>
      <p:sp>
        <p:nvSpPr>
          <p:cNvPr id="19" name="Content Placeholder 19"/>
          <p:cNvSpPr>
            <a:spLocks noGrp="1"/>
          </p:cNvSpPr>
          <p:nvPr>
            <p:ph sz="quarter" idx="12" hasCustomPrompt="1"/>
          </p:nvPr>
        </p:nvSpPr>
        <p:spPr>
          <a:xfrm>
            <a:off x="392210" y="6019229"/>
            <a:ext cx="4138755" cy="361031"/>
          </a:xfrm>
        </p:spPr>
        <p:txBody>
          <a:bodyPr lIns="0" tIns="0" rIns="0" bIns="0" anchor="b">
            <a:noAutofit/>
          </a:bodyPr>
          <a:lstStyle>
            <a:lvl1pPr marL="0" indent="0" algn="l">
              <a:buFontTx/>
              <a:buNone/>
              <a:defRPr sz="1400">
                <a:solidFill>
                  <a:schemeClr val="bg1"/>
                </a:solidFill>
              </a:defRPr>
            </a:lvl1pPr>
          </a:lstStyle>
          <a:p>
            <a:pPr lvl="0"/>
            <a:r>
              <a:rPr lang="en-US" dirty="0"/>
              <a:t>Insert date</a:t>
            </a:r>
          </a:p>
        </p:txBody>
      </p:sp>
      <p:sp>
        <p:nvSpPr>
          <p:cNvPr id="20" name="Rounded Rectangle 19"/>
          <p:cNvSpPr/>
          <p:nvPr userDrawn="1"/>
        </p:nvSpPr>
        <p:spPr>
          <a:xfrm>
            <a:off x="220018" y="1963846"/>
            <a:ext cx="973183" cy="360718"/>
          </a:xfrm>
          <a:prstGeom prst="roundRect">
            <a:avLst>
              <a:gd name="adj" fmla="val 29836"/>
            </a:avLst>
          </a:prstGeom>
          <a:solidFill>
            <a:srgbClr val="A000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ounded Rectangle 20"/>
          <p:cNvSpPr/>
          <p:nvPr userDrawn="1"/>
        </p:nvSpPr>
        <p:spPr>
          <a:xfrm>
            <a:off x="21896" y="1540728"/>
            <a:ext cx="955936" cy="673291"/>
          </a:xfrm>
          <a:prstGeom prst="roundRect">
            <a:avLst>
              <a:gd name="adj" fmla="val 30488"/>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descr="IPC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4144" y="1435839"/>
            <a:ext cx="3024336" cy="570088"/>
          </a:xfrm>
          <a:prstGeom prst="rect">
            <a:avLst/>
          </a:prstGeom>
        </p:spPr>
      </p:pic>
      <p:sp>
        <p:nvSpPr>
          <p:cNvPr id="24" name="Title 1"/>
          <p:cNvSpPr>
            <a:spLocks noGrp="1"/>
          </p:cNvSpPr>
          <p:nvPr>
            <p:ph type="title" hasCustomPrompt="1"/>
          </p:nvPr>
        </p:nvSpPr>
        <p:spPr>
          <a:xfrm>
            <a:off x="392210" y="2538596"/>
            <a:ext cx="4138755" cy="2160734"/>
          </a:xfrm>
        </p:spPr>
        <p:txBody>
          <a:bodyPr anchor="t">
            <a:noAutofit/>
          </a:bodyPr>
          <a:lstStyle>
            <a:lvl1pPr>
              <a:defRPr sz="3600" b="1">
                <a:solidFill>
                  <a:schemeClr val="bg1"/>
                </a:solidFill>
              </a:defRPr>
            </a:lvl1pPr>
          </a:lstStyle>
          <a:p>
            <a:r>
              <a:rPr lang="en-GB" dirty="0"/>
              <a:t>Click to edit heading style</a:t>
            </a:r>
            <a:endParaRPr lang="en-US" dirty="0"/>
          </a:p>
        </p:txBody>
      </p:sp>
    </p:spTree>
    <p:extLst>
      <p:ext uri="{BB962C8B-B14F-4D97-AF65-F5344CB8AC3E}">
        <p14:creationId xmlns:p14="http://schemas.microsoft.com/office/powerpoint/2010/main" val="359693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Blue">
    <p:spTree>
      <p:nvGrpSpPr>
        <p:cNvPr id="1" name=""/>
        <p:cNvGrpSpPr/>
        <p:nvPr/>
      </p:nvGrpSpPr>
      <p:grpSpPr>
        <a:xfrm>
          <a:off x="0" y="0"/>
          <a:ext cx="0" cy="0"/>
          <a:chOff x="0" y="0"/>
          <a:chExt cx="0" cy="0"/>
        </a:xfrm>
      </p:grpSpPr>
      <p:sp>
        <p:nvSpPr>
          <p:cNvPr id="3" name="Rounded Rectangle 2"/>
          <p:cNvSpPr/>
          <p:nvPr userDrawn="1"/>
        </p:nvSpPr>
        <p:spPr>
          <a:xfrm>
            <a:off x="211858" y="1963846"/>
            <a:ext cx="8685890" cy="4669238"/>
          </a:xfrm>
          <a:prstGeom prst="roundRect">
            <a:avLst>
              <a:gd name="adj" fmla="val 6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ounded Rectangle 4"/>
          <p:cNvSpPr/>
          <p:nvPr userDrawn="1"/>
        </p:nvSpPr>
        <p:spPr>
          <a:xfrm>
            <a:off x="220018" y="1963846"/>
            <a:ext cx="973183" cy="360718"/>
          </a:xfrm>
          <a:prstGeom prst="roundRect">
            <a:avLst>
              <a:gd name="adj" fmla="val 2983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ounded Rectangle 5"/>
          <p:cNvSpPr/>
          <p:nvPr userDrawn="1"/>
        </p:nvSpPr>
        <p:spPr>
          <a:xfrm>
            <a:off x="21896" y="1540728"/>
            <a:ext cx="955936" cy="673291"/>
          </a:xfrm>
          <a:prstGeom prst="roundRect">
            <a:avLst>
              <a:gd name="adj" fmla="val 30488"/>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IPC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144" y="1435839"/>
            <a:ext cx="3024336" cy="570088"/>
          </a:xfrm>
          <a:prstGeom prst="rect">
            <a:avLst/>
          </a:prstGeom>
        </p:spPr>
      </p:pic>
      <p:sp>
        <p:nvSpPr>
          <p:cNvPr id="9" name="Title 1"/>
          <p:cNvSpPr>
            <a:spLocks noGrp="1"/>
          </p:cNvSpPr>
          <p:nvPr>
            <p:ph type="title" hasCustomPrompt="1"/>
          </p:nvPr>
        </p:nvSpPr>
        <p:spPr>
          <a:xfrm>
            <a:off x="404092" y="2408717"/>
            <a:ext cx="6392863" cy="3996280"/>
          </a:xfrm>
        </p:spPr>
        <p:txBody>
          <a:bodyPr anchor="ctr" anchorCtr="0">
            <a:noAutofit/>
          </a:bodyPr>
          <a:lstStyle>
            <a:lvl1pPr marL="324000" indent="-457200">
              <a:spcBef>
                <a:spcPts val="0"/>
              </a:spcBef>
              <a:defRPr sz="4800" b="1" i="1">
                <a:solidFill>
                  <a:schemeClr val="bg1"/>
                </a:solidFill>
              </a:defRPr>
            </a:lvl1pPr>
          </a:lstStyle>
          <a:p>
            <a:r>
              <a:rPr lang="en-GB" dirty="0"/>
              <a:t>“Click to edit quote style”</a:t>
            </a:r>
            <a:endParaRPr lang="en-US" dirty="0"/>
          </a:p>
        </p:txBody>
      </p:sp>
    </p:spTree>
    <p:extLst>
      <p:ext uri="{BB962C8B-B14F-4D97-AF65-F5344CB8AC3E}">
        <p14:creationId xmlns:p14="http://schemas.microsoft.com/office/powerpoint/2010/main" val="1383505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Purple">
    <p:spTree>
      <p:nvGrpSpPr>
        <p:cNvPr id="1" name=""/>
        <p:cNvGrpSpPr/>
        <p:nvPr/>
      </p:nvGrpSpPr>
      <p:grpSpPr>
        <a:xfrm>
          <a:off x="0" y="0"/>
          <a:ext cx="0" cy="0"/>
          <a:chOff x="0" y="0"/>
          <a:chExt cx="0" cy="0"/>
        </a:xfrm>
      </p:grpSpPr>
      <p:sp>
        <p:nvSpPr>
          <p:cNvPr id="3" name="Rounded Rectangle 2"/>
          <p:cNvSpPr/>
          <p:nvPr userDrawn="1"/>
        </p:nvSpPr>
        <p:spPr>
          <a:xfrm>
            <a:off x="211858" y="1963846"/>
            <a:ext cx="8685890" cy="4669238"/>
          </a:xfrm>
          <a:prstGeom prst="roundRect">
            <a:avLst>
              <a:gd name="adj" fmla="val 6000"/>
            </a:avLst>
          </a:prstGeom>
          <a:solidFill>
            <a:srgbClr val="9B2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ounded Rectangle 4"/>
          <p:cNvSpPr/>
          <p:nvPr userDrawn="1"/>
        </p:nvSpPr>
        <p:spPr>
          <a:xfrm>
            <a:off x="220018" y="1963846"/>
            <a:ext cx="973183" cy="360718"/>
          </a:xfrm>
          <a:prstGeom prst="roundRect">
            <a:avLst>
              <a:gd name="adj" fmla="val 29836"/>
            </a:avLst>
          </a:prstGeom>
          <a:solidFill>
            <a:srgbClr val="9B2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ounded Rectangle 5"/>
          <p:cNvSpPr/>
          <p:nvPr userDrawn="1"/>
        </p:nvSpPr>
        <p:spPr>
          <a:xfrm>
            <a:off x="21896" y="1540728"/>
            <a:ext cx="955936" cy="673291"/>
          </a:xfrm>
          <a:prstGeom prst="roundRect">
            <a:avLst>
              <a:gd name="adj" fmla="val 30488"/>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IPC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144" y="1435839"/>
            <a:ext cx="3024336" cy="570088"/>
          </a:xfrm>
          <a:prstGeom prst="rect">
            <a:avLst/>
          </a:prstGeom>
        </p:spPr>
      </p:pic>
      <p:sp>
        <p:nvSpPr>
          <p:cNvPr id="9" name="Title 1"/>
          <p:cNvSpPr>
            <a:spLocks noGrp="1"/>
          </p:cNvSpPr>
          <p:nvPr>
            <p:ph type="title" hasCustomPrompt="1"/>
          </p:nvPr>
        </p:nvSpPr>
        <p:spPr>
          <a:xfrm>
            <a:off x="404092" y="2408717"/>
            <a:ext cx="6392863" cy="3996280"/>
          </a:xfrm>
        </p:spPr>
        <p:txBody>
          <a:bodyPr anchor="ctr" anchorCtr="0">
            <a:noAutofit/>
          </a:bodyPr>
          <a:lstStyle>
            <a:lvl1pPr marL="324000" indent="-457200">
              <a:spcBef>
                <a:spcPts val="0"/>
              </a:spcBef>
              <a:defRPr sz="4800" b="1" i="1">
                <a:solidFill>
                  <a:schemeClr val="bg1"/>
                </a:solidFill>
              </a:defRPr>
            </a:lvl1pPr>
          </a:lstStyle>
          <a:p>
            <a:r>
              <a:rPr lang="en-GB" dirty="0"/>
              <a:t>“Click to edit quote style”</a:t>
            </a:r>
            <a:endParaRPr lang="en-US" dirty="0"/>
          </a:p>
        </p:txBody>
      </p:sp>
    </p:spTree>
    <p:extLst>
      <p:ext uri="{BB962C8B-B14F-4D97-AF65-F5344CB8AC3E}">
        <p14:creationId xmlns:p14="http://schemas.microsoft.com/office/powerpoint/2010/main" val="3193070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Grey">
    <p:spTree>
      <p:nvGrpSpPr>
        <p:cNvPr id="1" name=""/>
        <p:cNvGrpSpPr/>
        <p:nvPr/>
      </p:nvGrpSpPr>
      <p:grpSpPr>
        <a:xfrm>
          <a:off x="0" y="0"/>
          <a:ext cx="0" cy="0"/>
          <a:chOff x="0" y="0"/>
          <a:chExt cx="0" cy="0"/>
        </a:xfrm>
      </p:grpSpPr>
      <p:sp>
        <p:nvSpPr>
          <p:cNvPr id="3" name="Rounded Rectangle 2"/>
          <p:cNvSpPr/>
          <p:nvPr userDrawn="1"/>
        </p:nvSpPr>
        <p:spPr>
          <a:xfrm>
            <a:off x="211858" y="1963846"/>
            <a:ext cx="8685890" cy="4669238"/>
          </a:xfrm>
          <a:prstGeom prst="roundRect">
            <a:avLst>
              <a:gd name="adj" fmla="val 6000"/>
            </a:avLst>
          </a:prstGeom>
          <a:solidFill>
            <a:srgbClr val="4C4C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ounded Rectangle 4"/>
          <p:cNvSpPr/>
          <p:nvPr userDrawn="1"/>
        </p:nvSpPr>
        <p:spPr>
          <a:xfrm>
            <a:off x="220018" y="1963846"/>
            <a:ext cx="973183" cy="360718"/>
          </a:xfrm>
          <a:prstGeom prst="roundRect">
            <a:avLst>
              <a:gd name="adj" fmla="val 29836"/>
            </a:avLst>
          </a:prstGeom>
          <a:solidFill>
            <a:srgbClr val="4C4C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ounded Rectangle 5"/>
          <p:cNvSpPr/>
          <p:nvPr userDrawn="1"/>
        </p:nvSpPr>
        <p:spPr>
          <a:xfrm>
            <a:off x="21896" y="1540728"/>
            <a:ext cx="955936" cy="673291"/>
          </a:xfrm>
          <a:prstGeom prst="roundRect">
            <a:avLst>
              <a:gd name="adj" fmla="val 30488"/>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IPC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144" y="1435839"/>
            <a:ext cx="3024336" cy="570088"/>
          </a:xfrm>
          <a:prstGeom prst="rect">
            <a:avLst/>
          </a:prstGeom>
        </p:spPr>
      </p:pic>
      <p:sp>
        <p:nvSpPr>
          <p:cNvPr id="9" name="Title 1"/>
          <p:cNvSpPr>
            <a:spLocks noGrp="1"/>
          </p:cNvSpPr>
          <p:nvPr>
            <p:ph type="title" hasCustomPrompt="1"/>
          </p:nvPr>
        </p:nvSpPr>
        <p:spPr>
          <a:xfrm>
            <a:off x="404092" y="2408717"/>
            <a:ext cx="6392863" cy="3996280"/>
          </a:xfrm>
        </p:spPr>
        <p:txBody>
          <a:bodyPr anchor="ctr" anchorCtr="0">
            <a:noAutofit/>
          </a:bodyPr>
          <a:lstStyle>
            <a:lvl1pPr marL="324000" indent="-457200">
              <a:spcBef>
                <a:spcPts val="0"/>
              </a:spcBef>
              <a:defRPr sz="4800" b="1" i="1">
                <a:solidFill>
                  <a:schemeClr val="bg1"/>
                </a:solidFill>
              </a:defRPr>
            </a:lvl1pPr>
          </a:lstStyle>
          <a:p>
            <a:r>
              <a:rPr lang="en-GB" dirty="0"/>
              <a:t>“Click to edit quote style”</a:t>
            </a:r>
            <a:endParaRPr lang="en-US" dirty="0"/>
          </a:p>
        </p:txBody>
      </p:sp>
    </p:spTree>
    <p:extLst>
      <p:ext uri="{BB962C8B-B14F-4D97-AF65-F5344CB8AC3E}">
        <p14:creationId xmlns:p14="http://schemas.microsoft.com/office/powerpoint/2010/main" val="2828841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Pink">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04092" y="1516834"/>
            <a:ext cx="7814209" cy="1197986"/>
          </a:xfrm>
        </p:spPr>
        <p:txBody>
          <a:bodyPr/>
          <a:lstStyle>
            <a:lvl1pPr>
              <a:defRPr b="1">
                <a:solidFill>
                  <a:schemeClr val="bg2"/>
                </a:solidFill>
              </a:defRPr>
            </a:lvl1pPr>
          </a:lstStyle>
          <a:p>
            <a:r>
              <a:rPr lang="en-GB" dirty="0"/>
              <a:t>Click to edit title style</a:t>
            </a:r>
            <a:endParaRPr lang="en-US" dirty="0"/>
          </a:p>
        </p:txBody>
      </p:sp>
      <p:sp>
        <p:nvSpPr>
          <p:cNvPr id="7" name="Content Placeholder 6"/>
          <p:cNvSpPr>
            <a:spLocks noGrp="1"/>
          </p:cNvSpPr>
          <p:nvPr>
            <p:ph sz="quarter" idx="11"/>
          </p:nvPr>
        </p:nvSpPr>
        <p:spPr>
          <a:xfrm>
            <a:off x="404092" y="2753294"/>
            <a:ext cx="7814210" cy="3188086"/>
          </a:xfrm>
        </p:spPr>
        <p:txBody>
          <a:bodyPr/>
          <a:lstStyle>
            <a:lvl1pPr>
              <a:buClr>
                <a:schemeClr val="bg2"/>
              </a:buClr>
              <a:defRPr>
                <a:solidFill>
                  <a:srgbClr val="4C4C4C"/>
                </a:solidFill>
              </a:defRPr>
            </a:lvl1pPr>
            <a:lvl2pPr>
              <a:buClr>
                <a:schemeClr val="bg2"/>
              </a:buClr>
              <a:defRPr>
                <a:solidFill>
                  <a:srgbClr val="4C4C4C"/>
                </a:solidFill>
              </a:defRPr>
            </a:lvl2pPr>
            <a:lvl3pPr>
              <a:buClr>
                <a:schemeClr val="bg2"/>
              </a:buClr>
              <a:defRPr>
                <a:solidFill>
                  <a:srgbClr val="4C4C4C"/>
                </a:solidFill>
              </a:defRPr>
            </a:lvl3pPr>
            <a:lvl4pPr>
              <a:buClr>
                <a:schemeClr val="bg2"/>
              </a:buClr>
              <a:defRPr>
                <a:solidFill>
                  <a:srgbClr val="4C4C4C"/>
                </a:solidFill>
              </a:defRPr>
            </a:lvl4pPr>
            <a:lvl5pPr>
              <a:buClr>
                <a:schemeClr val="bg2"/>
              </a:buClr>
              <a:defRPr>
                <a:solidFill>
                  <a:srgbClr val="4C4C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3674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Blu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04092" y="1516834"/>
            <a:ext cx="7814209" cy="1197986"/>
          </a:xfrm>
        </p:spPr>
        <p:txBody>
          <a:bodyPr/>
          <a:lstStyle>
            <a:lvl1pPr>
              <a:defRPr b="1">
                <a:solidFill>
                  <a:schemeClr val="tx2"/>
                </a:solidFill>
              </a:defRPr>
            </a:lvl1pPr>
          </a:lstStyle>
          <a:p>
            <a:r>
              <a:rPr lang="en-GB" dirty="0"/>
              <a:t>Click to edit title style</a:t>
            </a:r>
            <a:endParaRPr lang="en-US" dirty="0"/>
          </a:p>
        </p:txBody>
      </p:sp>
      <p:sp>
        <p:nvSpPr>
          <p:cNvPr id="5" name="Content Placeholder 6"/>
          <p:cNvSpPr>
            <a:spLocks noGrp="1"/>
          </p:cNvSpPr>
          <p:nvPr>
            <p:ph sz="quarter" idx="11"/>
          </p:nvPr>
        </p:nvSpPr>
        <p:spPr>
          <a:xfrm>
            <a:off x="404092" y="2753294"/>
            <a:ext cx="7814210" cy="3188086"/>
          </a:xfrm>
        </p:spPr>
        <p:txBody>
          <a:bodyPr/>
          <a:lstStyle>
            <a:lvl1pPr>
              <a:defRPr>
                <a:solidFill>
                  <a:srgbClr val="4C4C4C"/>
                </a:solidFill>
              </a:defRPr>
            </a:lvl1pPr>
            <a:lvl2pPr>
              <a:defRPr>
                <a:solidFill>
                  <a:srgbClr val="4C4C4C"/>
                </a:solidFill>
              </a:defRPr>
            </a:lvl2pPr>
            <a:lvl3pPr>
              <a:defRPr>
                <a:solidFill>
                  <a:srgbClr val="4C4C4C"/>
                </a:solidFill>
              </a:defRPr>
            </a:lvl3pPr>
            <a:lvl4pPr>
              <a:defRPr>
                <a:solidFill>
                  <a:srgbClr val="4C4C4C"/>
                </a:solidFill>
              </a:defRPr>
            </a:lvl4pPr>
            <a:lvl5pPr>
              <a:defRPr>
                <a:solidFill>
                  <a:srgbClr val="4C4C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45895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Purp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04092" y="1516834"/>
            <a:ext cx="7814209" cy="1197986"/>
          </a:xfrm>
        </p:spPr>
        <p:txBody>
          <a:bodyPr/>
          <a:lstStyle>
            <a:lvl1pPr>
              <a:defRPr b="1">
                <a:solidFill>
                  <a:srgbClr val="9B2C98"/>
                </a:solidFill>
              </a:defRPr>
            </a:lvl1pPr>
          </a:lstStyle>
          <a:p>
            <a:r>
              <a:rPr lang="en-GB" dirty="0"/>
              <a:t>Click to edit title style</a:t>
            </a:r>
            <a:endParaRPr lang="en-US" dirty="0"/>
          </a:p>
        </p:txBody>
      </p:sp>
      <p:sp>
        <p:nvSpPr>
          <p:cNvPr id="5" name="Content Placeholder 6"/>
          <p:cNvSpPr>
            <a:spLocks noGrp="1"/>
          </p:cNvSpPr>
          <p:nvPr>
            <p:ph sz="quarter" idx="11"/>
          </p:nvPr>
        </p:nvSpPr>
        <p:spPr>
          <a:xfrm>
            <a:off x="404092" y="2753294"/>
            <a:ext cx="7814210" cy="3188086"/>
          </a:xfrm>
        </p:spPr>
        <p:txBody>
          <a:bodyPr/>
          <a:lstStyle>
            <a:lvl1pPr>
              <a:buClr>
                <a:srgbClr val="9B2C98"/>
              </a:buClr>
              <a:defRPr>
                <a:solidFill>
                  <a:srgbClr val="4C4C4C"/>
                </a:solidFill>
              </a:defRPr>
            </a:lvl1pPr>
            <a:lvl2pPr>
              <a:buClr>
                <a:srgbClr val="9B2C98"/>
              </a:buClr>
              <a:defRPr>
                <a:solidFill>
                  <a:srgbClr val="4C4C4C"/>
                </a:solidFill>
              </a:defRPr>
            </a:lvl2pPr>
            <a:lvl3pPr>
              <a:buClr>
                <a:srgbClr val="9B2C98"/>
              </a:buClr>
              <a:defRPr>
                <a:solidFill>
                  <a:srgbClr val="4C4C4C"/>
                </a:solidFill>
              </a:defRPr>
            </a:lvl3pPr>
            <a:lvl4pPr>
              <a:buClr>
                <a:srgbClr val="9B2C98"/>
              </a:buClr>
              <a:defRPr>
                <a:solidFill>
                  <a:srgbClr val="4C4C4C"/>
                </a:solidFill>
              </a:defRPr>
            </a:lvl4pPr>
            <a:lvl5pPr>
              <a:buClr>
                <a:srgbClr val="9B2C98"/>
              </a:buClr>
              <a:defRPr>
                <a:solidFill>
                  <a:srgbClr val="4C4C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0757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Gre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04092" y="1516834"/>
            <a:ext cx="7814209" cy="1197986"/>
          </a:xfrm>
        </p:spPr>
        <p:txBody>
          <a:bodyPr/>
          <a:lstStyle>
            <a:lvl1pPr>
              <a:defRPr b="1">
                <a:solidFill>
                  <a:srgbClr val="4C4C4C"/>
                </a:solidFill>
              </a:defRPr>
            </a:lvl1pPr>
          </a:lstStyle>
          <a:p>
            <a:r>
              <a:rPr lang="en-GB" dirty="0"/>
              <a:t>Click to edit title style</a:t>
            </a:r>
            <a:endParaRPr lang="en-US" dirty="0"/>
          </a:p>
        </p:txBody>
      </p:sp>
      <p:sp>
        <p:nvSpPr>
          <p:cNvPr id="5" name="Content Placeholder 6"/>
          <p:cNvSpPr>
            <a:spLocks noGrp="1"/>
          </p:cNvSpPr>
          <p:nvPr>
            <p:ph sz="quarter" idx="11"/>
          </p:nvPr>
        </p:nvSpPr>
        <p:spPr>
          <a:xfrm>
            <a:off x="404092" y="2753294"/>
            <a:ext cx="7814210" cy="3188086"/>
          </a:xfrm>
        </p:spPr>
        <p:txBody>
          <a:bodyPr/>
          <a:lstStyle>
            <a:lvl1pPr>
              <a:buClr>
                <a:srgbClr val="4C4C4C"/>
              </a:buClr>
              <a:defRPr>
                <a:solidFill>
                  <a:srgbClr val="4C4C4C"/>
                </a:solidFill>
              </a:defRPr>
            </a:lvl1pPr>
            <a:lvl2pPr>
              <a:buClr>
                <a:srgbClr val="4C4C4C"/>
              </a:buClr>
              <a:defRPr>
                <a:solidFill>
                  <a:srgbClr val="4C4C4C"/>
                </a:solidFill>
              </a:defRPr>
            </a:lvl2pPr>
            <a:lvl3pPr>
              <a:buClr>
                <a:srgbClr val="4C4C4C"/>
              </a:buClr>
              <a:defRPr>
                <a:solidFill>
                  <a:srgbClr val="4C4C4C"/>
                </a:solidFill>
              </a:defRPr>
            </a:lvl3pPr>
            <a:lvl4pPr>
              <a:buClr>
                <a:srgbClr val="4C4C4C"/>
              </a:buClr>
              <a:defRPr>
                <a:solidFill>
                  <a:srgbClr val="4C4C4C"/>
                </a:solidFill>
              </a:defRPr>
            </a:lvl4pPr>
            <a:lvl5pPr>
              <a:buClr>
                <a:srgbClr val="4C4C4C"/>
              </a:buClr>
              <a:defRPr>
                <a:solidFill>
                  <a:srgbClr val="4C4C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99111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grpSp>
        <p:nvGrpSpPr>
          <p:cNvPr id="11" name="Group 10"/>
          <p:cNvGrpSpPr/>
          <p:nvPr userDrawn="1"/>
        </p:nvGrpSpPr>
        <p:grpSpPr>
          <a:xfrm>
            <a:off x="220018" y="1963845"/>
            <a:ext cx="4371008" cy="4669237"/>
            <a:chOff x="220018" y="1339657"/>
            <a:chExt cx="4371008" cy="4669237"/>
          </a:xfrm>
          <a:solidFill>
            <a:schemeClr val="tx2"/>
          </a:solidFill>
        </p:grpSpPr>
        <p:sp>
          <p:nvSpPr>
            <p:cNvPr id="13" name="Rounded Rectangle 12"/>
            <p:cNvSpPr/>
            <p:nvPr userDrawn="1"/>
          </p:nvSpPr>
          <p:spPr>
            <a:xfrm>
              <a:off x="220018" y="1339657"/>
              <a:ext cx="4359965" cy="4669237"/>
            </a:xfrm>
            <a:prstGeom prst="roundRect">
              <a:avLst>
                <a:gd name="adj" fmla="val 6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ounded Rectangle 13"/>
            <p:cNvSpPr/>
            <p:nvPr userDrawn="1"/>
          </p:nvSpPr>
          <p:spPr>
            <a:xfrm>
              <a:off x="3617843" y="1339657"/>
              <a:ext cx="973183" cy="4669237"/>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6" name="Content Placeholder 19"/>
          <p:cNvSpPr>
            <a:spLocks noGrp="1"/>
          </p:cNvSpPr>
          <p:nvPr>
            <p:ph sz="quarter" idx="11" hasCustomPrompt="1"/>
          </p:nvPr>
        </p:nvSpPr>
        <p:spPr>
          <a:xfrm>
            <a:off x="392210" y="4826022"/>
            <a:ext cx="4138755" cy="1109822"/>
          </a:xfrm>
        </p:spPr>
        <p:txBody>
          <a:bodyPr lIns="0" rIns="0" bIns="0" anchor="t" anchorCtr="0">
            <a:normAutofit/>
          </a:bodyPr>
          <a:lstStyle>
            <a:lvl1pPr marL="0" indent="0">
              <a:buFontTx/>
              <a:buNone/>
              <a:defRPr sz="2000">
                <a:solidFill>
                  <a:schemeClr val="bg1"/>
                </a:solidFill>
              </a:defRPr>
            </a:lvl1pPr>
          </a:lstStyle>
          <a:p>
            <a:pPr lvl="0"/>
            <a:r>
              <a:rPr lang="en-US" dirty="0"/>
              <a:t>Sub heading</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5630" y="1953082"/>
            <a:ext cx="4322118" cy="4680000"/>
          </a:xfrm>
          <a:prstGeom prst="rect">
            <a:avLst/>
          </a:prstGeom>
        </p:spPr>
      </p:pic>
      <p:sp>
        <p:nvSpPr>
          <p:cNvPr id="18" name="Content Placeholder 19"/>
          <p:cNvSpPr>
            <a:spLocks noGrp="1"/>
          </p:cNvSpPr>
          <p:nvPr>
            <p:ph sz="quarter" idx="12" hasCustomPrompt="1"/>
          </p:nvPr>
        </p:nvSpPr>
        <p:spPr>
          <a:xfrm>
            <a:off x="392210" y="6019229"/>
            <a:ext cx="4138755" cy="361031"/>
          </a:xfrm>
        </p:spPr>
        <p:txBody>
          <a:bodyPr lIns="0" tIns="0" rIns="0" bIns="0" anchor="b">
            <a:noAutofit/>
          </a:bodyPr>
          <a:lstStyle>
            <a:lvl1pPr marL="0" indent="0" algn="l">
              <a:buFontTx/>
              <a:buNone/>
              <a:defRPr sz="1400">
                <a:solidFill>
                  <a:schemeClr val="bg1"/>
                </a:solidFill>
              </a:defRPr>
            </a:lvl1pPr>
          </a:lstStyle>
          <a:p>
            <a:pPr lvl="0"/>
            <a:r>
              <a:rPr lang="en-US" dirty="0"/>
              <a:t>Insert date</a:t>
            </a:r>
          </a:p>
        </p:txBody>
      </p:sp>
      <p:sp>
        <p:nvSpPr>
          <p:cNvPr id="19" name="Rounded Rectangle 18"/>
          <p:cNvSpPr/>
          <p:nvPr userDrawn="1"/>
        </p:nvSpPr>
        <p:spPr>
          <a:xfrm>
            <a:off x="220018" y="1963846"/>
            <a:ext cx="973183" cy="360718"/>
          </a:xfrm>
          <a:prstGeom prst="roundRect">
            <a:avLst>
              <a:gd name="adj" fmla="val 2983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ounded Rectangle 19"/>
          <p:cNvSpPr/>
          <p:nvPr userDrawn="1"/>
        </p:nvSpPr>
        <p:spPr>
          <a:xfrm>
            <a:off x="21896" y="1540728"/>
            <a:ext cx="955936" cy="673291"/>
          </a:xfrm>
          <a:prstGeom prst="roundRect">
            <a:avLst>
              <a:gd name="adj" fmla="val 30488"/>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1" name="Picture 20" descr="IPC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4144" y="1435839"/>
            <a:ext cx="3024336" cy="570088"/>
          </a:xfrm>
          <a:prstGeom prst="rect">
            <a:avLst/>
          </a:prstGeom>
        </p:spPr>
      </p:pic>
      <p:sp>
        <p:nvSpPr>
          <p:cNvPr id="22" name="Title 1"/>
          <p:cNvSpPr>
            <a:spLocks noGrp="1"/>
          </p:cNvSpPr>
          <p:nvPr>
            <p:ph type="title" hasCustomPrompt="1"/>
          </p:nvPr>
        </p:nvSpPr>
        <p:spPr>
          <a:xfrm>
            <a:off x="392210" y="2538596"/>
            <a:ext cx="4138755" cy="2160734"/>
          </a:xfrm>
        </p:spPr>
        <p:txBody>
          <a:bodyPr anchor="t">
            <a:noAutofit/>
          </a:bodyPr>
          <a:lstStyle>
            <a:lvl1pPr>
              <a:defRPr sz="3600" b="1">
                <a:solidFill>
                  <a:schemeClr val="bg1"/>
                </a:solidFill>
              </a:defRPr>
            </a:lvl1pPr>
          </a:lstStyle>
          <a:p>
            <a:r>
              <a:rPr lang="en-GB" dirty="0"/>
              <a:t>Click to edit heading style</a:t>
            </a:r>
            <a:endParaRPr lang="en-US" dirty="0"/>
          </a:p>
        </p:txBody>
      </p:sp>
    </p:spTree>
    <p:extLst>
      <p:ext uri="{BB962C8B-B14F-4D97-AF65-F5344CB8AC3E}">
        <p14:creationId xmlns:p14="http://schemas.microsoft.com/office/powerpoint/2010/main" val="1357743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grpSp>
        <p:nvGrpSpPr>
          <p:cNvPr id="11" name="Group 10"/>
          <p:cNvGrpSpPr/>
          <p:nvPr userDrawn="1"/>
        </p:nvGrpSpPr>
        <p:grpSpPr>
          <a:xfrm>
            <a:off x="220018" y="1963845"/>
            <a:ext cx="4371008" cy="4669237"/>
            <a:chOff x="220018" y="1339657"/>
            <a:chExt cx="4371008" cy="4669237"/>
          </a:xfrm>
          <a:solidFill>
            <a:srgbClr val="9B2C98"/>
          </a:solidFill>
        </p:grpSpPr>
        <p:sp>
          <p:nvSpPr>
            <p:cNvPr id="13" name="Rounded Rectangle 12"/>
            <p:cNvSpPr/>
            <p:nvPr userDrawn="1"/>
          </p:nvSpPr>
          <p:spPr>
            <a:xfrm>
              <a:off x="220018" y="1339657"/>
              <a:ext cx="4359965" cy="4669237"/>
            </a:xfrm>
            <a:prstGeom prst="roundRect">
              <a:avLst>
                <a:gd name="adj" fmla="val 6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ounded Rectangle 13"/>
            <p:cNvSpPr/>
            <p:nvPr userDrawn="1"/>
          </p:nvSpPr>
          <p:spPr>
            <a:xfrm>
              <a:off x="3617843" y="1339657"/>
              <a:ext cx="973183" cy="4669237"/>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6" name="Content Placeholder 19"/>
          <p:cNvSpPr>
            <a:spLocks noGrp="1"/>
          </p:cNvSpPr>
          <p:nvPr>
            <p:ph sz="quarter" idx="11" hasCustomPrompt="1"/>
          </p:nvPr>
        </p:nvSpPr>
        <p:spPr>
          <a:xfrm>
            <a:off x="392210" y="4826022"/>
            <a:ext cx="4138755" cy="1109822"/>
          </a:xfrm>
        </p:spPr>
        <p:txBody>
          <a:bodyPr lIns="0" rIns="0" bIns="0" anchor="t" anchorCtr="0">
            <a:normAutofit/>
          </a:bodyPr>
          <a:lstStyle>
            <a:lvl1pPr marL="0" indent="0">
              <a:buFontTx/>
              <a:buNone/>
              <a:defRPr sz="2000">
                <a:solidFill>
                  <a:schemeClr val="bg1"/>
                </a:solidFill>
              </a:defRPr>
            </a:lvl1pPr>
          </a:lstStyle>
          <a:p>
            <a:pPr lvl="0"/>
            <a:r>
              <a:rPr lang="en-US" dirty="0"/>
              <a:t>Sub heading</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5630" y="1953082"/>
            <a:ext cx="4322118" cy="4680000"/>
          </a:xfrm>
          <a:prstGeom prst="rect">
            <a:avLst/>
          </a:prstGeom>
        </p:spPr>
      </p:pic>
      <p:sp>
        <p:nvSpPr>
          <p:cNvPr id="18" name="Content Placeholder 19"/>
          <p:cNvSpPr>
            <a:spLocks noGrp="1"/>
          </p:cNvSpPr>
          <p:nvPr>
            <p:ph sz="quarter" idx="12" hasCustomPrompt="1"/>
          </p:nvPr>
        </p:nvSpPr>
        <p:spPr>
          <a:xfrm>
            <a:off x="392210" y="6019229"/>
            <a:ext cx="4138755" cy="361031"/>
          </a:xfrm>
        </p:spPr>
        <p:txBody>
          <a:bodyPr lIns="0" tIns="0" rIns="0" bIns="0" anchor="b">
            <a:noAutofit/>
          </a:bodyPr>
          <a:lstStyle>
            <a:lvl1pPr marL="0" indent="0" algn="l">
              <a:buFontTx/>
              <a:buNone/>
              <a:defRPr sz="1400">
                <a:solidFill>
                  <a:schemeClr val="bg1"/>
                </a:solidFill>
              </a:defRPr>
            </a:lvl1pPr>
          </a:lstStyle>
          <a:p>
            <a:pPr lvl="0"/>
            <a:r>
              <a:rPr lang="en-US" dirty="0"/>
              <a:t>Insert date</a:t>
            </a:r>
          </a:p>
        </p:txBody>
      </p:sp>
      <p:sp>
        <p:nvSpPr>
          <p:cNvPr id="19" name="Rounded Rectangle 18"/>
          <p:cNvSpPr/>
          <p:nvPr userDrawn="1"/>
        </p:nvSpPr>
        <p:spPr>
          <a:xfrm>
            <a:off x="220018" y="1963846"/>
            <a:ext cx="973183" cy="360718"/>
          </a:xfrm>
          <a:prstGeom prst="roundRect">
            <a:avLst>
              <a:gd name="adj" fmla="val 29836"/>
            </a:avLst>
          </a:prstGeom>
          <a:solidFill>
            <a:srgbClr val="9B2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ounded Rectangle 19"/>
          <p:cNvSpPr/>
          <p:nvPr userDrawn="1"/>
        </p:nvSpPr>
        <p:spPr>
          <a:xfrm>
            <a:off x="21896" y="1540728"/>
            <a:ext cx="955936" cy="673291"/>
          </a:xfrm>
          <a:prstGeom prst="roundRect">
            <a:avLst>
              <a:gd name="adj" fmla="val 30488"/>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1" name="Picture 20" descr="IPC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4144" y="1435839"/>
            <a:ext cx="3024336" cy="570088"/>
          </a:xfrm>
          <a:prstGeom prst="rect">
            <a:avLst/>
          </a:prstGeom>
        </p:spPr>
      </p:pic>
      <p:sp>
        <p:nvSpPr>
          <p:cNvPr id="22" name="Title 1"/>
          <p:cNvSpPr>
            <a:spLocks noGrp="1"/>
          </p:cNvSpPr>
          <p:nvPr>
            <p:ph type="title" hasCustomPrompt="1"/>
          </p:nvPr>
        </p:nvSpPr>
        <p:spPr>
          <a:xfrm>
            <a:off x="392210" y="2538596"/>
            <a:ext cx="4138755" cy="2160734"/>
          </a:xfrm>
        </p:spPr>
        <p:txBody>
          <a:bodyPr anchor="t">
            <a:noAutofit/>
          </a:bodyPr>
          <a:lstStyle>
            <a:lvl1pPr>
              <a:defRPr sz="3600" b="1">
                <a:solidFill>
                  <a:schemeClr val="bg1"/>
                </a:solidFill>
              </a:defRPr>
            </a:lvl1pPr>
          </a:lstStyle>
          <a:p>
            <a:r>
              <a:rPr lang="en-GB" dirty="0"/>
              <a:t>Click to edit heading style</a:t>
            </a:r>
            <a:endParaRPr lang="en-US" dirty="0"/>
          </a:p>
        </p:txBody>
      </p:sp>
    </p:spTree>
    <p:extLst>
      <p:ext uri="{BB962C8B-B14F-4D97-AF65-F5344CB8AC3E}">
        <p14:creationId xmlns:p14="http://schemas.microsoft.com/office/powerpoint/2010/main" val="1063985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grpSp>
        <p:nvGrpSpPr>
          <p:cNvPr id="11" name="Group 10"/>
          <p:cNvGrpSpPr/>
          <p:nvPr userDrawn="1"/>
        </p:nvGrpSpPr>
        <p:grpSpPr>
          <a:xfrm>
            <a:off x="220018" y="1963845"/>
            <a:ext cx="4371008" cy="4669237"/>
            <a:chOff x="220018" y="1339657"/>
            <a:chExt cx="4371008" cy="4669237"/>
          </a:xfrm>
          <a:solidFill>
            <a:srgbClr val="4C4C4C"/>
          </a:solidFill>
        </p:grpSpPr>
        <p:sp>
          <p:nvSpPr>
            <p:cNvPr id="13" name="Rounded Rectangle 12"/>
            <p:cNvSpPr/>
            <p:nvPr userDrawn="1"/>
          </p:nvSpPr>
          <p:spPr>
            <a:xfrm>
              <a:off x="220018" y="1339657"/>
              <a:ext cx="4359965" cy="4669237"/>
            </a:xfrm>
            <a:prstGeom prst="roundRect">
              <a:avLst>
                <a:gd name="adj" fmla="val 6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ounded Rectangle 13"/>
            <p:cNvSpPr/>
            <p:nvPr userDrawn="1"/>
          </p:nvSpPr>
          <p:spPr>
            <a:xfrm>
              <a:off x="3617843" y="1339657"/>
              <a:ext cx="973183" cy="4669237"/>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5" name="Title 1"/>
          <p:cNvSpPr>
            <a:spLocks noGrp="1"/>
          </p:cNvSpPr>
          <p:nvPr>
            <p:ph type="title" hasCustomPrompt="1"/>
          </p:nvPr>
        </p:nvSpPr>
        <p:spPr>
          <a:xfrm>
            <a:off x="392210" y="2538596"/>
            <a:ext cx="4138755" cy="2160734"/>
          </a:xfrm>
        </p:spPr>
        <p:txBody>
          <a:bodyPr anchor="t">
            <a:noAutofit/>
          </a:bodyPr>
          <a:lstStyle>
            <a:lvl1pPr>
              <a:defRPr sz="3600" b="1">
                <a:solidFill>
                  <a:schemeClr val="bg1"/>
                </a:solidFill>
              </a:defRPr>
            </a:lvl1pPr>
          </a:lstStyle>
          <a:p>
            <a:r>
              <a:rPr lang="en-GB" dirty="0"/>
              <a:t>Click to edit heading style</a:t>
            </a:r>
            <a:endParaRPr lang="en-US" dirty="0"/>
          </a:p>
        </p:txBody>
      </p:sp>
      <p:sp>
        <p:nvSpPr>
          <p:cNvPr id="16" name="Content Placeholder 19"/>
          <p:cNvSpPr>
            <a:spLocks noGrp="1"/>
          </p:cNvSpPr>
          <p:nvPr>
            <p:ph sz="quarter" idx="11" hasCustomPrompt="1"/>
          </p:nvPr>
        </p:nvSpPr>
        <p:spPr>
          <a:xfrm>
            <a:off x="392210" y="4826022"/>
            <a:ext cx="4138755" cy="1109822"/>
          </a:xfrm>
        </p:spPr>
        <p:txBody>
          <a:bodyPr lIns="0" rIns="0" bIns="0" anchor="t" anchorCtr="0">
            <a:normAutofit/>
          </a:bodyPr>
          <a:lstStyle>
            <a:lvl1pPr marL="0" indent="0">
              <a:buFontTx/>
              <a:buNone/>
              <a:defRPr sz="2000">
                <a:solidFill>
                  <a:schemeClr val="bg1"/>
                </a:solidFill>
              </a:defRPr>
            </a:lvl1pPr>
          </a:lstStyle>
          <a:p>
            <a:pPr lvl="0"/>
            <a:r>
              <a:rPr lang="en-US" dirty="0"/>
              <a:t>Sub heading</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5630" y="1953082"/>
            <a:ext cx="4322118" cy="4680000"/>
          </a:xfrm>
          <a:prstGeom prst="rect">
            <a:avLst/>
          </a:prstGeom>
        </p:spPr>
      </p:pic>
      <p:sp>
        <p:nvSpPr>
          <p:cNvPr id="18" name="Content Placeholder 19"/>
          <p:cNvSpPr>
            <a:spLocks noGrp="1"/>
          </p:cNvSpPr>
          <p:nvPr>
            <p:ph sz="quarter" idx="12" hasCustomPrompt="1"/>
          </p:nvPr>
        </p:nvSpPr>
        <p:spPr>
          <a:xfrm>
            <a:off x="392210" y="6019229"/>
            <a:ext cx="4138755" cy="361031"/>
          </a:xfrm>
        </p:spPr>
        <p:txBody>
          <a:bodyPr lIns="0" tIns="0" rIns="0" bIns="0" anchor="b">
            <a:noAutofit/>
          </a:bodyPr>
          <a:lstStyle>
            <a:lvl1pPr marL="0" indent="0" algn="l">
              <a:buFontTx/>
              <a:buNone/>
              <a:defRPr sz="1400">
                <a:solidFill>
                  <a:schemeClr val="bg1"/>
                </a:solidFill>
              </a:defRPr>
            </a:lvl1pPr>
          </a:lstStyle>
          <a:p>
            <a:pPr lvl="0"/>
            <a:r>
              <a:rPr lang="en-US" dirty="0"/>
              <a:t>Insert date</a:t>
            </a:r>
          </a:p>
        </p:txBody>
      </p:sp>
      <p:sp>
        <p:nvSpPr>
          <p:cNvPr id="19" name="Rounded Rectangle 18"/>
          <p:cNvSpPr/>
          <p:nvPr userDrawn="1"/>
        </p:nvSpPr>
        <p:spPr>
          <a:xfrm>
            <a:off x="220018" y="1963846"/>
            <a:ext cx="973183" cy="360718"/>
          </a:xfrm>
          <a:prstGeom prst="roundRect">
            <a:avLst>
              <a:gd name="adj" fmla="val 29836"/>
            </a:avLst>
          </a:prstGeom>
          <a:solidFill>
            <a:srgbClr val="4C4C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ounded Rectangle 19"/>
          <p:cNvSpPr/>
          <p:nvPr userDrawn="1"/>
        </p:nvSpPr>
        <p:spPr>
          <a:xfrm>
            <a:off x="21896" y="1540728"/>
            <a:ext cx="955936" cy="673291"/>
          </a:xfrm>
          <a:prstGeom prst="roundRect">
            <a:avLst>
              <a:gd name="adj" fmla="val 30488"/>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1" name="Picture 20" descr="IPC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4144" y="1435839"/>
            <a:ext cx="3024336" cy="570088"/>
          </a:xfrm>
          <a:prstGeom prst="rect">
            <a:avLst/>
          </a:prstGeom>
        </p:spPr>
      </p:pic>
    </p:spTree>
    <p:extLst>
      <p:ext uri="{BB962C8B-B14F-4D97-AF65-F5344CB8AC3E}">
        <p14:creationId xmlns:p14="http://schemas.microsoft.com/office/powerpoint/2010/main" val="4272861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Pink">
    <p:spTree>
      <p:nvGrpSpPr>
        <p:cNvPr id="1" name=""/>
        <p:cNvGrpSpPr/>
        <p:nvPr/>
      </p:nvGrpSpPr>
      <p:grpSpPr>
        <a:xfrm>
          <a:off x="0" y="0"/>
          <a:ext cx="0" cy="0"/>
          <a:chOff x="0" y="0"/>
          <a:chExt cx="0" cy="0"/>
        </a:xfrm>
      </p:grpSpPr>
      <p:sp>
        <p:nvSpPr>
          <p:cNvPr id="8" name="Rounded Rectangle 7"/>
          <p:cNvSpPr/>
          <p:nvPr userDrawn="1"/>
        </p:nvSpPr>
        <p:spPr>
          <a:xfrm>
            <a:off x="211858" y="1963846"/>
            <a:ext cx="8685890" cy="4669238"/>
          </a:xfrm>
          <a:prstGeom prst="roundRect">
            <a:avLst>
              <a:gd name="adj" fmla="val 600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19"/>
          <p:cNvSpPr>
            <a:spLocks noGrp="1"/>
          </p:cNvSpPr>
          <p:nvPr>
            <p:ph sz="quarter" idx="12" hasCustomPrompt="1"/>
          </p:nvPr>
        </p:nvSpPr>
        <p:spPr>
          <a:xfrm>
            <a:off x="404092" y="4825831"/>
            <a:ext cx="6011881" cy="1109822"/>
          </a:xfrm>
        </p:spPr>
        <p:txBody>
          <a:bodyPr lIns="0" rIns="0" bIns="0" anchor="t" anchorCtr="0">
            <a:normAutofit/>
          </a:bodyPr>
          <a:lstStyle>
            <a:lvl1pPr marL="0" indent="0">
              <a:buFontTx/>
              <a:buNone/>
              <a:defRPr sz="2000">
                <a:solidFill>
                  <a:schemeClr val="bg1"/>
                </a:solidFill>
              </a:defRPr>
            </a:lvl1pPr>
          </a:lstStyle>
          <a:p>
            <a:pPr lvl="0"/>
            <a:r>
              <a:rPr lang="en-US" dirty="0"/>
              <a:t>Sub heading</a:t>
            </a:r>
          </a:p>
        </p:txBody>
      </p:sp>
      <p:sp>
        <p:nvSpPr>
          <p:cNvPr id="12" name="Title 1"/>
          <p:cNvSpPr>
            <a:spLocks noGrp="1"/>
          </p:cNvSpPr>
          <p:nvPr>
            <p:ph type="title" hasCustomPrompt="1"/>
          </p:nvPr>
        </p:nvSpPr>
        <p:spPr>
          <a:xfrm>
            <a:off x="404092" y="2538405"/>
            <a:ext cx="6011881" cy="2160734"/>
          </a:xfrm>
        </p:spPr>
        <p:txBody>
          <a:bodyPr anchor="t">
            <a:noAutofit/>
          </a:bodyPr>
          <a:lstStyle>
            <a:lvl1pPr>
              <a:defRPr sz="3600" b="1">
                <a:solidFill>
                  <a:schemeClr val="bg1"/>
                </a:solidFill>
              </a:defRPr>
            </a:lvl1pPr>
          </a:lstStyle>
          <a:p>
            <a:r>
              <a:rPr lang="en-GB" dirty="0"/>
              <a:t>Click to edit heading style</a:t>
            </a:r>
            <a:endParaRPr lang="en-US" dirty="0"/>
          </a:p>
        </p:txBody>
      </p:sp>
      <p:sp>
        <p:nvSpPr>
          <p:cNvPr id="5" name="Rounded Rectangle 4"/>
          <p:cNvSpPr/>
          <p:nvPr userDrawn="1"/>
        </p:nvSpPr>
        <p:spPr>
          <a:xfrm>
            <a:off x="220018" y="1963846"/>
            <a:ext cx="973183" cy="360718"/>
          </a:xfrm>
          <a:prstGeom prst="roundRect">
            <a:avLst>
              <a:gd name="adj" fmla="val 2983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ounded Rectangle 5"/>
          <p:cNvSpPr/>
          <p:nvPr userDrawn="1"/>
        </p:nvSpPr>
        <p:spPr>
          <a:xfrm>
            <a:off x="21896" y="1540728"/>
            <a:ext cx="955936" cy="673291"/>
          </a:xfrm>
          <a:prstGeom prst="roundRect">
            <a:avLst>
              <a:gd name="adj" fmla="val 30488"/>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IPC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144" y="1435839"/>
            <a:ext cx="3024336" cy="570088"/>
          </a:xfrm>
          <a:prstGeom prst="rect">
            <a:avLst/>
          </a:prstGeom>
        </p:spPr>
      </p:pic>
    </p:spTree>
    <p:extLst>
      <p:ext uri="{BB962C8B-B14F-4D97-AF65-F5344CB8AC3E}">
        <p14:creationId xmlns:p14="http://schemas.microsoft.com/office/powerpoint/2010/main" val="3187066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sp>
        <p:nvSpPr>
          <p:cNvPr id="5" name="Rounded Rectangle 4"/>
          <p:cNvSpPr/>
          <p:nvPr userDrawn="1"/>
        </p:nvSpPr>
        <p:spPr>
          <a:xfrm>
            <a:off x="211858" y="1963846"/>
            <a:ext cx="8685890" cy="4669238"/>
          </a:xfrm>
          <a:prstGeom prst="roundRect">
            <a:avLst>
              <a:gd name="adj" fmla="val 6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ounded Rectangle 9"/>
          <p:cNvSpPr/>
          <p:nvPr userDrawn="1"/>
        </p:nvSpPr>
        <p:spPr>
          <a:xfrm>
            <a:off x="220018" y="1963846"/>
            <a:ext cx="973183" cy="360718"/>
          </a:xfrm>
          <a:prstGeom prst="roundRect">
            <a:avLst>
              <a:gd name="adj" fmla="val 2983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ounded Rectangle 10"/>
          <p:cNvSpPr/>
          <p:nvPr userDrawn="1"/>
        </p:nvSpPr>
        <p:spPr>
          <a:xfrm>
            <a:off x="21896" y="1540728"/>
            <a:ext cx="955936" cy="673291"/>
          </a:xfrm>
          <a:prstGeom prst="roundRect">
            <a:avLst>
              <a:gd name="adj" fmla="val 30488"/>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IPC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144" y="1435839"/>
            <a:ext cx="3024336" cy="570088"/>
          </a:xfrm>
          <a:prstGeom prst="rect">
            <a:avLst/>
          </a:prstGeom>
        </p:spPr>
      </p:pic>
      <p:sp>
        <p:nvSpPr>
          <p:cNvPr id="14" name="Content Placeholder 19"/>
          <p:cNvSpPr>
            <a:spLocks noGrp="1"/>
          </p:cNvSpPr>
          <p:nvPr>
            <p:ph sz="quarter" idx="12" hasCustomPrompt="1"/>
          </p:nvPr>
        </p:nvSpPr>
        <p:spPr>
          <a:xfrm>
            <a:off x="404092" y="4825831"/>
            <a:ext cx="6011881" cy="1109822"/>
          </a:xfrm>
        </p:spPr>
        <p:txBody>
          <a:bodyPr lIns="0" rIns="0" bIns="0" anchor="t" anchorCtr="0">
            <a:normAutofit/>
          </a:bodyPr>
          <a:lstStyle>
            <a:lvl1pPr marL="0" indent="0">
              <a:buFontTx/>
              <a:buNone/>
              <a:defRPr sz="2000">
                <a:solidFill>
                  <a:schemeClr val="bg1"/>
                </a:solidFill>
              </a:defRPr>
            </a:lvl1pPr>
          </a:lstStyle>
          <a:p>
            <a:pPr lvl="0"/>
            <a:r>
              <a:rPr lang="en-US" dirty="0"/>
              <a:t>Sub heading</a:t>
            </a:r>
          </a:p>
        </p:txBody>
      </p:sp>
      <p:sp>
        <p:nvSpPr>
          <p:cNvPr id="15" name="Title 1"/>
          <p:cNvSpPr>
            <a:spLocks noGrp="1"/>
          </p:cNvSpPr>
          <p:nvPr>
            <p:ph type="title" hasCustomPrompt="1"/>
          </p:nvPr>
        </p:nvSpPr>
        <p:spPr>
          <a:xfrm>
            <a:off x="404092" y="2538405"/>
            <a:ext cx="6011881" cy="2160734"/>
          </a:xfrm>
        </p:spPr>
        <p:txBody>
          <a:bodyPr anchor="t">
            <a:noAutofit/>
          </a:bodyPr>
          <a:lstStyle>
            <a:lvl1pPr>
              <a:defRPr sz="3600" b="1">
                <a:solidFill>
                  <a:schemeClr val="bg1"/>
                </a:solidFill>
              </a:defRPr>
            </a:lvl1pPr>
          </a:lstStyle>
          <a:p>
            <a:r>
              <a:rPr lang="en-GB" dirty="0"/>
              <a:t>Click to edit heading style</a:t>
            </a:r>
            <a:endParaRPr lang="en-US" dirty="0"/>
          </a:p>
        </p:txBody>
      </p:sp>
    </p:spTree>
    <p:extLst>
      <p:ext uri="{BB962C8B-B14F-4D97-AF65-F5344CB8AC3E}">
        <p14:creationId xmlns:p14="http://schemas.microsoft.com/office/powerpoint/2010/main" val="4208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Purple">
    <p:spTree>
      <p:nvGrpSpPr>
        <p:cNvPr id="1" name=""/>
        <p:cNvGrpSpPr/>
        <p:nvPr/>
      </p:nvGrpSpPr>
      <p:grpSpPr>
        <a:xfrm>
          <a:off x="0" y="0"/>
          <a:ext cx="0" cy="0"/>
          <a:chOff x="0" y="0"/>
          <a:chExt cx="0" cy="0"/>
        </a:xfrm>
      </p:grpSpPr>
      <p:sp>
        <p:nvSpPr>
          <p:cNvPr id="5" name="Rounded Rectangle 4"/>
          <p:cNvSpPr/>
          <p:nvPr userDrawn="1"/>
        </p:nvSpPr>
        <p:spPr>
          <a:xfrm>
            <a:off x="211858" y="1963846"/>
            <a:ext cx="8685890" cy="4669238"/>
          </a:xfrm>
          <a:prstGeom prst="roundRect">
            <a:avLst>
              <a:gd name="adj" fmla="val 6000"/>
            </a:avLst>
          </a:prstGeom>
          <a:solidFill>
            <a:srgbClr val="9B2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ounded Rectangle 9"/>
          <p:cNvSpPr/>
          <p:nvPr userDrawn="1"/>
        </p:nvSpPr>
        <p:spPr>
          <a:xfrm>
            <a:off x="220018" y="1963846"/>
            <a:ext cx="973183" cy="360718"/>
          </a:xfrm>
          <a:prstGeom prst="roundRect">
            <a:avLst>
              <a:gd name="adj" fmla="val 29836"/>
            </a:avLst>
          </a:prstGeom>
          <a:solidFill>
            <a:srgbClr val="9B2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ounded Rectangle 10"/>
          <p:cNvSpPr/>
          <p:nvPr userDrawn="1"/>
        </p:nvSpPr>
        <p:spPr>
          <a:xfrm>
            <a:off x="21896" y="1540728"/>
            <a:ext cx="955936" cy="673291"/>
          </a:xfrm>
          <a:prstGeom prst="roundRect">
            <a:avLst>
              <a:gd name="adj" fmla="val 30488"/>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IPC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144" y="1435839"/>
            <a:ext cx="3024336" cy="570088"/>
          </a:xfrm>
          <a:prstGeom prst="rect">
            <a:avLst/>
          </a:prstGeom>
        </p:spPr>
      </p:pic>
      <p:sp>
        <p:nvSpPr>
          <p:cNvPr id="14" name="Content Placeholder 19"/>
          <p:cNvSpPr>
            <a:spLocks noGrp="1"/>
          </p:cNvSpPr>
          <p:nvPr>
            <p:ph sz="quarter" idx="12" hasCustomPrompt="1"/>
          </p:nvPr>
        </p:nvSpPr>
        <p:spPr>
          <a:xfrm>
            <a:off x="404092" y="4825831"/>
            <a:ext cx="6011881" cy="1109822"/>
          </a:xfrm>
        </p:spPr>
        <p:txBody>
          <a:bodyPr lIns="0" rIns="0" bIns="0" anchor="t" anchorCtr="0">
            <a:normAutofit/>
          </a:bodyPr>
          <a:lstStyle>
            <a:lvl1pPr marL="0" indent="0">
              <a:buFontTx/>
              <a:buNone/>
              <a:defRPr sz="2000">
                <a:solidFill>
                  <a:schemeClr val="bg1"/>
                </a:solidFill>
              </a:defRPr>
            </a:lvl1pPr>
          </a:lstStyle>
          <a:p>
            <a:pPr lvl="0"/>
            <a:r>
              <a:rPr lang="en-US" dirty="0"/>
              <a:t>Sub heading</a:t>
            </a:r>
          </a:p>
        </p:txBody>
      </p:sp>
      <p:sp>
        <p:nvSpPr>
          <p:cNvPr id="15" name="Title 1"/>
          <p:cNvSpPr>
            <a:spLocks noGrp="1"/>
          </p:cNvSpPr>
          <p:nvPr>
            <p:ph type="title" hasCustomPrompt="1"/>
          </p:nvPr>
        </p:nvSpPr>
        <p:spPr>
          <a:xfrm>
            <a:off x="404092" y="2538405"/>
            <a:ext cx="6011881" cy="2160734"/>
          </a:xfrm>
        </p:spPr>
        <p:txBody>
          <a:bodyPr anchor="t">
            <a:noAutofit/>
          </a:bodyPr>
          <a:lstStyle>
            <a:lvl1pPr>
              <a:defRPr sz="3600" b="1">
                <a:solidFill>
                  <a:schemeClr val="bg1"/>
                </a:solidFill>
              </a:defRPr>
            </a:lvl1pPr>
          </a:lstStyle>
          <a:p>
            <a:r>
              <a:rPr lang="en-GB" dirty="0"/>
              <a:t>Click to edit heading style</a:t>
            </a:r>
            <a:endParaRPr lang="en-US" dirty="0"/>
          </a:p>
        </p:txBody>
      </p:sp>
    </p:spTree>
    <p:extLst>
      <p:ext uri="{BB962C8B-B14F-4D97-AF65-F5344CB8AC3E}">
        <p14:creationId xmlns:p14="http://schemas.microsoft.com/office/powerpoint/2010/main" val="2790571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Grey">
    <p:spTree>
      <p:nvGrpSpPr>
        <p:cNvPr id="1" name=""/>
        <p:cNvGrpSpPr/>
        <p:nvPr/>
      </p:nvGrpSpPr>
      <p:grpSpPr>
        <a:xfrm>
          <a:off x="0" y="0"/>
          <a:ext cx="0" cy="0"/>
          <a:chOff x="0" y="0"/>
          <a:chExt cx="0" cy="0"/>
        </a:xfrm>
      </p:grpSpPr>
      <p:sp>
        <p:nvSpPr>
          <p:cNvPr id="5" name="Rounded Rectangle 4"/>
          <p:cNvSpPr/>
          <p:nvPr userDrawn="1"/>
        </p:nvSpPr>
        <p:spPr>
          <a:xfrm>
            <a:off x="211858" y="1963846"/>
            <a:ext cx="8685890" cy="4669238"/>
          </a:xfrm>
          <a:prstGeom prst="roundRect">
            <a:avLst>
              <a:gd name="adj" fmla="val 6000"/>
            </a:avLst>
          </a:prstGeom>
          <a:solidFill>
            <a:srgbClr val="4C4C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ounded Rectangle 9"/>
          <p:cNvSpPr/>
          <p:nvPr userDrawn="1"/>
        </p:nvSpPr>
        <p:spPr>
          <a:xfrm>
            <a:off x="220018" y="1963846"/>
            <a:ext cx="973183" cy="360718"/>
          </a:xfrm>
          <a:prstGeom prst="roundRect">
            <a:avLst>
              <a:gd name="adj" fmla="val 29836"/>
            </a:avLst>
          </a:prstGeom>
          <a:solidFill>
            <a:srgbClr val="4C4C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ounded Rectangle 10"/>
          <p:cNvSpPr/>
          <p:nvPr userDrawn="1"/>
        </p:nvSpPr>
        <p:spPr>
          <a:xfrm>
            <a:off x="21896" y="1540728"/>
            <a:ext cx="955936" cy="673291"/>
          </a:xfrm>
          <a:prstGeom prst="roundRect">
            <a:avLst>
              <a:gd name="adj" fmla="val 30488"/>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IPC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144" y="1435839"/>
            <a:ext cx="3024336" cy="570088"/>
          </a:xfrm>
          <a:prstGeom prst="rect">
            <a:avLst/>
          </a:prstGeom>
        </p:spPr>
      </p:pic>
      <p:sp>
        <p:nvSpPr>
          <p:cNvPr id="14" name="Content Placeholder 19"/>
          <p:cNvSpPr>
            <a:spLocks noGrp="1"/>
          </p:cNvSpPr>
          <p:nvPr>
            <p:ph sz="quarter" idx="12" hasCustomPrompt="1"/>
          </p:nvPr>
        </p:nvSpPr>
        <p:spPr>
          <a:xfrm>
            <a:off x="404092" y="4825831"/>
            <a:ext cx="6011881" cy="1109822"/>
          </a:xfrm>
        </p:spPr>
        <p:txBody>
          <a:bodyPr lIns="0" rIns="0" bIns="0" anchor="t" anchorCtr="0">
            <a:normAutofit/>
          </a:bodyPr>
          <a:lstStyle>
            <a:lvl1pPr marL="0" indent="0">
              <a:buFontTx/>
              <a:buNone/>
              <a:defRPr sz="2000">
                <a:solidFill>
                  <a:schemeClr val="bg1"/>
                </a:solidFill>
              </a:defRPr>
            </a:lvl1pPr>
          </a:lstStyle>
          <a:p>
            <a:pPr lvl="0"/>
            <a:r>
              <a:rPr lang="en-US" dirty="0"/>
              <a:t>Sub heading</a:t>
            </a:r>
          </a:p>
        </p:txBody>
      </p:sp>
      <p:sp>
        <p:nvSpPr>
          <p:cNvPr id="15" name="Title 1"/>
          <p:cNvSpPr>
            <a:spLocks noGrp="1"/>
          </p:cNvSpPr>
          <p:nvPr>
            <p:ph type="title" hasCustomPrompt="1"/>
          </p:nvPr>
        </p:nvSpPr>
        <p:spPr>
          <a:xfrm>
            <a:off x="404092" y="2538405"/>
            <a:ext cx="6011881" cy="2160734"/>
          </a:xfrm>
        </p:spPr>
        <p:txBody>
          <a:bodyPr anchor="t">
            <a:noAutofit/>
          </a:bodyPr>
          <a:lstStyle>
            <a:lvl1pPr>
              <a:defRPr sz="3600" b="1">
                <a:solidFill>
                  <a:schemeClr val="bg1"/>
                </a:solidFill>
              </a:defRPr>
            </a:lvl1pPr>
          </a:lstStyle>
          <a:p>
            <a:r>
              <a:rPr lang="en-GB" dirty="0"/>
              <a:t>Click to edit heading style</a:t>
            </a:r>
            <a:endParaRPr lang="en-US" dirty="0"/>
          </a:p>
        </p:txBody>
      </p:sp>
    </p:spTree>
    <p:extLst>
      <p:ext uri="{BB962C8B-B14F-4D97-AF65-F5344CB8AC3E}">
        <p14:creationId xmlns:p14="http://schemas.microsoft.com/office/powerpoint/2010/main" val="4026420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Pink">
    <p:spTree>
      <p:nvGrpSpPr>
        <p:cNvPr id="1" name=""/>
        <p:cNvGrpSpPr/>
        <p:nvPr/>
      </p:nvGrpSpPr>
      <p:grpSpPr>
        <a:xfrm>
          <a:off x="0" y="0"/>
          <a:ext cx="0" cy="0"/>
          <a:chOff x="0" y="0"/>
          <a:chExt cx="0" cy="0"/>
        </a:xfrm>
      </p:grpSpPr>
      <p:sp>
        <p:nvSpPr>
          <p:cNvPr id="10" name="Rounded Rectangle 9"/>
          <p:cNvSpPr/>
          <p:nvPr userDrawn="1"/>
        </p:nvSpPr>
        <p:spPr>
          <a:xfrm>
            <a:off x="211858" y="1963846"/>
            <a:ext cx="8685890" cy="4669238"/>
          </a:xfrm>
          <a:prstGeom prst="roundRect">
            <a:avLst>
              <a:gd name="adj" fmla="val 6000"/>
            </a:avLst>
          </a:prstGeom>
          <a:solidFill>
            <a:srgbClr val="A000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ounded Rectangle 10"/>
          <p:cNvSpPr/>
          <p:nvPr userDrawn="1"/>
        </p:nvSpPr>
        <p:spPr>
          <a:xfrm>
            <a:off x="220018" y="1963846"/>
            <a:ext cx="973183" cy="360718"/>
          </a:xfrm>
          <a:prstGeom prst="roundRect">
            <a:avLst>
              <a:gd name="adj" fmla="val 2983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ounded Rectangle 11"/>
          <p:cNvSpPr/>
          <p:nvPr userDrawn="1"/>
        </p:nvSpPr>
        <p:spPr>
          <a:xfrm>
            <a:off x="21896" y="1540728"/>
            <a:ext cx="955936" cy="673291"/>
          </a:xfrm>
          <a:prstGeom prst="roundRect">
            <a:avLst>
              <a:gd name="adj" fmla="val 30488"/>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IPC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144" y="1435839"/>
            <a:ext cx="3024336" cy="570088"/>
          </a:xfrm>
          <a:prstGeom prst="rect">
            <a:avLst/>
          </a:prstGeom>
        </p:spPr>
      </p:pic>
      <p:sp>
        <p:nvSpPr>
          <p:cNvPr id="16" name="Title 1"/>
          <p:cNvSpPr>
            <a:spLocks noGrp="1"/>
          </p:cNvSpPr>
          <p:nvPr>
            <p:ph type="title" hasCustomPrompt="1"/>
          </p:nvPr>
        </p:nvSpPr>
        <p:spPr>
          <a:xfrm>
            <a:off x="404092" y="2408717"/>
            <a:ext cx="6392863" cy="3996280"/>
          </a:xfrm>
        </p:spPr>
        <p:txBody>
          <a:bodyPr anchor="ctr" anchorCtr="0">
            <a:noAutofit/>
          </a:bodyPr>
          <a:lstStyle>
            <a:lvl1pPr marL="324000" indent="-457200">
              <a:spcBef>
                <a:spcPts val="0"/>
              </a:spcBef>
              <a:defRPr sz="4800" b="1" i="1">
                <a:solidFill>
                  <a:schemeClr val="bg1"/>
                </a:solidFill>
              </a:defRPr>
            </a:lvl1pPr>
          </a:lstStyle>
          <a:p>
            <a:r>
              <a:rPr lang="en-GB" dirty="0"/>
              <a:t>“Click to edit quote style”</a:t>
            </a:r>
            <a:endParaRPr lang="en-US" dirty="0"/>
          </a:p>
        </p:txBody>
      </p:sp>
    </p:spTree>
    <p:extLst>
      <p:ext uri="{BB962C8B-B14F-4D97-AF65-F5344CB8AC3E}">
        <p14:creationId xmlns:p14="http://schemas.microsoft.com/office/powerpoint/2010/main" val="2333385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81420" y="2714820"/>
            <a:ext cx="7814210" cy="3701126"/>
          </a:xfrm>
          <a:prstGeom prst="rect">
            <a:avLst/>
          </a:prstGeom>
        </p:spPr>
        <p:txBody>
          <a:bodyPr vert="horz" lIns="91440" tIns="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itle Placeholder 1"/>
          <p:cNvSpPr>
            <a:spLocks noGrp="1"/>
          </p:cNvSpPr>
          <p:nvPr>
            <p:ph type="title"/>
          </p:nvPr>
        </p:nvSpPr>
        <p:spPr>
          <a:xfrm>
            <a:off x="1081420" y="1516834"/>
            <a:ext cx="7814209" cy="1197986"/>
          </a:xfrm>
          <a:prstGeom prst="rect">
            <a:avLst/>
          </a:prstGeom>
        </p:spPr>
        <p:txBody>
          <a:bodyPr vert="horz" lIns="0" tIns="0" rIns="0" bIns="0" rtlCol="0" anchor="t" anchorCtr="0">
            <a:normAutofit/>
          </a:bodyPr>
          <a:lstStyle/>
          <a:p>
            <a:r>
              <a:rPr lang="en-GB" sz="3600" b="1" dirty="0">
                <a:solidFill>
                  <a:schemeClr val="tx2"/>
                </a:solidFill>
                <a:latin typeface="+mj-lt"/>
                <a:cs typeface="Arial"/>
              </a:rPr>
              <a:t>Click</a:t>
            </a:r>
            <a:r>
              <a:rPr lang="en-GB" sz="3600" b="1" baseline="0" dirty="0">
                <a:solidFill>
                  <a:schemeClr val="tx2"/>
                </a:solidFill>
                <a:latin typeface="+mj-lt"/>
                <a:cs typeface="Arial"/>
              </a:rPr>
              <a:t> to edit the master title style</a:t>
            </a:r>
            <a:endParaRPr lang="en-GB" sz="3600" b="1" dirty="0">
              <a:solidFill>
                <a:schemeClr val="tx2"/>
              </a:solidFill>
              <a:latin typeface="+mj-lt"/>
              <a:cs typeface="Arial"/>
            </a:endParaRPr>
          </a:p>
        </p:txBody>
      </p:sp>
      <p:pic>
        <p:nvPicPr>
          <p:cNvPr id="10" name="Picture 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pic>
        <p:nvPicPr>
          <p:cNvPr id="13" name="Picture 12"/>
          <p:cNvPicPr/>
          <p:nvPr/>
        </p:nvPicPr>
        <p:blipFill>
          <a:blip r:embed="rId19">
            <a:extLst>
              <a:ext uri="{28A0092B-C50C-407E-A947-70E740481C1C}">
                <a14:useLocalDpi xmlns:a14="http://schemas.microsoft.com/office/drawing/2010/main" val="0"/>
              </a:ext>
            </a:extLst>
          </a:blip>
          <a:stretch>
            <a:fillRect/>
          </a:stretch>
        </p:blipFill>
        <p:spPr bwMode="auto">
          <a:xfrm>
            <a:off x="263477" y="279908"/>
            <a:ext cx="1128317" cy="665937"/>
          </a:xfrm>
          <a:prstGeom prst="rect">
            <a:avLst/>
          </a:prstGeom>
          <a:noFill/>
        </p:spPr>
      </p:pic>
    </p:spTree>
    <p:extLst>
      <p:ext uri="{BB962C8B-B14F-4D97-AF65-F5344CB8AC3E}">
        <p14:creationId xmlns:p14="http://schemas.microsoft.com/office/powerpoint/2010/main" val="2531189095"/>
      </p:ext>
    </p:extLst>
  </p:cSld>
  <p:clrMap bg1="lt1" tx1="dk1" bg2="lt2" tx2="dk2" accent1="accent1" accent2="accent2" accent3="accent3" accent4="accent4" accent5="accent5" accent6="accent6" hlink="hlink" folHlink="folHlink"/>
  <p:sldLayoutIdLst>
    <p:sldLayoutId id="2147483674" r:id="rId1"/>
    <p:sldLayoutId id="2147483680" r:id="rId2"/>
    <p:sldLayoutId id="2147483681" r:id="rId3"/>
    <p:sldLayoutId id="2147483682" r:id="rId4"/>
    <p:sldLayoutId id="2147483679" r:id="rId5"/>
    <p:sldLayoutId id="2147483683" r:id="rId6"/>
    <p:sldLayoutId id="2147483684" r:id="rId7"/>
    <p:sldLayoutId id="2147483685" r:id="rId8"/>
    <p:sldLayoutId id="2147483649" r:id="rId9"/>
    <p:sldLayoutId id="2147483686" r:id="rId10"/>
    <p:sldLayoutId id="2147483687" r:id="rId11"/>
    <p:sldLayoutId id="2147483688" r:id="rId12"/>
    <p:sldLayoutId id="2147483677" r:id="rId13"/>
    <p:sldLayoutId id="2147483689" r:id="rId14"/>
    <p:sldLayoutId id="2147483690" r:id="rId15"/>
    <p:sldLayoutId id="2147483691" r:id="rId16"/>
  </p:sldLayoutIdLst>
  <p:hf hdr="0" ftr="0"/>
  <p:txStyles>
    <p:titleStyle>
      <a:lvl1pPr algn="l" defTabSz="457200" rtl="0" eaLnBrk="1" latinLnBrk="0" hangingPunct="1">
        <a:spcBef>
          <a:spcPct val="0"/>
        </a:spcBef>
        <a:buNone/>
        <a:defRPr lang="en-GB" sz="3200" b="0" i="0" kern="1200" baseline="0" smtClean="0">
          <a:solidFill>
            <a:schemeClr val="bg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27.jpeg"/><Relationship Id="rId5" Type="http://schemas.openxmlformats.org/officeDocument/2006/relationships/image" Target="../media/image26.wmf"/><Relationship Id="rId4" Type="http://schemas.openxmlformats.org/officeDocument/2006/relationships/image" Target="../media/image25.jpeg"/></Relationships>
</file>

<file path=ppt/slides/_rels/slide4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13.xml"/><Relationship Id="rId4" Type="http://schemas.openxmlformats.org/officeDocument/2006/relationships/image" Target="../media/image30.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normAutofit/>
          </a:bodyPr>
          <a:lstStyle/>
          <a:p>
            <a:endParaRPr lang="en-GB" dirty="0"/>
          </a:p>
          <a:p>
            <a:endParaRPr lang="en-GB" dirty="0"/>
          </a:p>
          <a:p>
            <a:r>
              <a:rPr lang="en-GB" dirty="0"/>
              <a:t>	</a:t>
            </a:r>
          </a:p>
        </p:txBody>
      </p:sp>
      <p:sp>
        <p:nvSpPr>
          <p:cNvPr id="3" name="Content Placeholder 2"/>
          <p:cNvSpPr>
            <a:spLocks noGrp="1"/>
          </p:cNvSpPr>
          <p:nvPr>
            <p:ph sz="quarter" idx="12"/>
          </p:nvPr>
        </p:nvSpPr>
        <p:spPr/>
        <p:txBody>
          <a:bodyPr/>
          <a:lstStyle/>
          <a:p>
            <a:r>
              <a:rPr lang="en-GB" dirty="0"/>
              <a:t>14</a:t>
            </a:r>
            <a:r>
              <a:rPr lang="en-GB" baseline="30000" dirty="0"/>
              <a:t>th</a:t>
            </a:r>
            <a:r>
              <a:rPr lang="en-GB" dirty="0"/>
              <a:t> June 2017</a:t>
            </a:r>
          </a:p>
          <a:p>
            <a:r>
              <a:rPr lang="en-GB" dirty="0"/>
              <a:t>DRAFT Version 1</a:t>
            </a:r>
          </a:p>
        </p:txBody>
      </p:sp>
      <p:sp>
        <p:nvSpPr>
          <p:cNvPr id="4" name="Title 3"/>
          <p:cNvSpPr>
            <a:spLocks noGrp="1"/>
          </p:cNvSpPr>
          <p:nvPr>
            <p:ph type="title"/>
          </p:nvPr>
        </p:nvSpPr>
        <p:spPr>
          <a:xfrm>
            <a:off x="392210" y="2538596"/>
            <a:ext cx="4138755" cy="2160734"/>
          </a:xfrm>
        </p:spPr>
        <p:txBody>
          <a:bodyPr/>
          <a:lstStyle/>
          <a:p>
            <a:r>
              <a:rPr lang="en-GB" sz="3200" dirty="0"/>
              <a:t>Co-production Workshop</a:t>
            </a:r>
            <a:r>
              <a:rPr lang="en-GB" dirty="0"/>
              <a:t/>
            </a:r>
            <a:br>
              <a:rPr lang="en-GB" dirty="0"/>
            </a:br>
            <a:r>
              <a:rPr lang="en-GB" dirty="0"/>
              <a:t/>
            </a:r>
            <a:br>
              <a:rPr lang="en-GB" dirty="0"/>
            </a:br>
            <a:r>
              <a:rPr lang="en-GB" sz="2400" dirty="0"/>
              <a:t/>
            </a:r>
            <a:br>
              <a:rPr lang="en-GB" sz="2400" dirty="0"/>
            </a:br>
            <a:endParaRPr lang="en-GB" dirty="0"/>
          </a:p>
        </p:txBody>
      </p:sp>
    </p:spTree>
    <p:extLst>
      <p:ext uri="{BB962C8B-B14F-4D97-AF65-F5344CB8AC3E}">
        <p14:creationId xmlns:p14="http://schemas.microsoft.com/office/powerpoint/2010/main" val="3853204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93" y="1288234"/>
            <a:ext cx="7814209" cy="1197986"/>
          </a:xfrm>
        </p:spPr>
        <p:txBody>
          <a:bodyPr>
            <a:normAutofit/>
          </a:bodyPr>
          <a:lstStyle/>
          <a:p>
            <a:pPr algn="ctr"/>
            <a:r>
              <a:rPr lang="en-GB" dirty="0">
                <a:solidFill>
                  <a:srgbClr val="9B2C98"/>
                </a:solidFill>
              </a:rPr>
              <a:t>‘Doing with’: a change in relationship</a:t>
            </a:r>
          </a:p>
        </p:txBody>
      </p:sp>
      <p:sp>
        <p:nvSpPr>
          <p:cNvPr id="3" name="Content Placeholder 2"/>
          <p:cNvSpPr>
            <a:spLocks noGrp="1"/>
          </p:cNvSpPr>
          <p:nvPr>
            <p:ph sz="quarter" idx="11"/>
          </p:nvPr>
        </p:nvSpPr>
        <p:spPr>
          <a:xfrm>
            <a:off x="404092" y="2308054"/>
            <a:ext cx="7814210" cy="4106193"/>
          </a:xfrm>
        </p:spPr>
        <p:txBody>
          <a:bodyPr/>
          <a:lstStyle/>
          <a:p>
            <a:pPr marL="0" indent="0">
              <a:buNone/>
            </a:pPr>
            <a:r>
              <a:rPr lang="en-GB" dirty="0"/>
              <a:t>The changed relationship is key to Integrated Personal commissioning. Both Integrated Personal Commissioning (IPC) and Co-production promote:</a:t>
            </a:r>
          </a:p>
          <a:p>
            <a:pPr lvl="1">
              <a:buFont typeface="Wingdings" panose="05000000000000000000" pitchFamily="2" charset="2"/>
              <a:buChar char="Ø"/>
            </a:pPr>
            <a:r>
              <a:rPr lang="en-GB" dirty="0"/>
              <a:t>A shift in power and decision making to enable people to take more control about decisions around their care</a:t>
            </a:r>
          </a:p>
          <a:p>
            <a:pPr lvl="1">
              <a:buFont typeface="Wingdings" panose="05000000000000000000" pitchFamily="2" charset="2"/>
              <a:buChar char="Ø"/>
            </a:pPr>
            <a:r>
              <a:rPr lang="en-GB" dirty="0"/>
              <a:t>A change in relationship between health practitioners and people who use health and social care services</a:t>
            </a:r>
          </a:p>
          <a:p>
            <a:pPr lvl="1">
              <a:buFont typeface="Wingdings" panose="05000000000000000000" pitchFamily="2" charset="2"/>
              <a:buChar char="Ø"/>
            </a:pPr>
            <a:r>
              <a:rPr lang="en-GB" altLang="en-US" dirty="0">
                <a:cs typeface="Times New Roman" pitchFamily="18" charset="0"/>
              </a:rPr>
              <a:t>Addressing the power and information imbalance between people, families and statutory organisations.</a:t>
            </a:r>
          </a:p>
          <a:p>
            <a:pPr marL="457200" lvl="1" indent="0">
              <a:buNone/>
            </a:pPr>
            <a:endParaRPr lang="en-GB" dirty="0"/>
          </a:p>
          <a:p>
            <a:pPr marL="457200" lvl="1" indent="0">
              <a:buNone/>
            </a:pPr>
            <a:endParaRPr lang="en-GB" dirty="0"/>
          </a:p>
          <a:p>
            <a:endParaRPr lang="en-GB" dirty="0"/>
          </a:p>
        </p:txBody>
      </p:sp>
    </p:spTree>
    <p:extLst>
      <p:ext uri="{BB962C8B-B14F-4D97-AF65-F5344CB8AC3E}">
        <p14:creationId xmlns:p14="http://schemas.microsoft.com/office/powerpoint/2010/main" val="13757864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456" y="762428"/>
            <a:ext cx="7814209" cy="1197986"/>
          </a:xfrm>
        </p:spPr>
        <p:txBody>
          <a:bodyPr>
            <a:normAutofit fontScale="90000"/>
          </a:bodyPr>
          <a:lstStyle/>
          <a:p>
            <a:pPr algn="ctr"/>
            <a:r>
              <a:rPr lang="en-GB" sz="4000" dirty="0">
                <a:solidFill>
                  <a:srgbClr val="9B2C98"/>
                </a:solidFill>
              </a:rPr>
              <a:t>So what does this look like in practice?</a:t>
            </a:r>
          </a:p>
        </p:txBody>
      </p:sp>
      <p:sp>
        <p:nvSpPr>
          <p:cNvPr id="3" name="Content Placeholder 2"/>
          <p:cNvSpPr>
            <a:spLocks noGrp="1"/>
          </p:cNvSpPr>
          <p:nvPr>
            <p:ph sz="quarter" idx="11"/>
          </p:nvPr>
        </p:nvSpPr>
        <p:spPr>
          <a:xfrm>
            <a:off x="622455" y="1960414"/>
            <a:ext cx="7814210" cy="4362613"/>
          </a:xfrm>
        </p:spPr>
        <p:txBody>
          <a:bodyPr>
            <a:normAutofit fontScale="92500" lnSpcReduction="10000"/>
          </a:bodyPr>
          <a:lstStyle/>
          <a:p>
            <a:pPr marL="0" lvl="0" indent="0">
              <a:buClr>
                <a:srgbClr val="A00054"/>
              </a:buClr>
              <a:buNone/>
            </a:pPr>
            <a:r>
              <a:rPr lang="en-GB" b="1" dirty="0">
                <a:latin typeface="Gotham Book"/>
              </a:rPr>
              <a:t>Strategic co-production </a:t>
            </a:r>
            <a:r>
              <a:rPr lang="en-GB" dirty="0">
                <a:latin typeface="Gotham Book"/>
              </a:rPr>
              <a:t>enables people with lived experience and their carers to play an active role in: </a:t>
            </a:r>
          </a:p>
          <a:p>
            <a:pPr marL="0" lvl="0" indent="0">
              <a:buClr>
                <a:srgbClr val="A00054"/>
              </a:buClr>
              <a:buNone/>
            </a:pPr>
            <a:endParaRPr lang="en-GB" dirty="0">
              <a:solidFill>
                <a:srgbClr val="7030A0"/>
              </a:solidFill>
              <a:latin typeface="Gotham Book"/>
            </a:endParaRPr>
          </a:p>
          <a:p>
            <a:pPr lvl="0">
              <a:buClr>
                <a:srgbClr val="A00054"/>
              </a:buClr>
            </a:pPr>
            <a:r>
              <a:rPr lang="en-GB" dirty="0">
                <a:latin typeface="Gotham Book"/>
              </a:rPr>
              <a:t>Working </a:t>
            </a:r>
            <a:r>
              <a:rPr lang="en-GB" b="1" dirty="0">
                <a:latin typeface="Gotham Book"/>
              </a:rPr>
              <a:t>with</a:t>
            </a:r>
            <a:r>
              <a:rPr lang="en-GB" dirty="0">
                <a:latin typeface="Gotham Book"/>
              </a:rPr>
              <a:t> NHS England, IPC sites and other key stakeholders  to co-design the IPC offer – </a:t>
            </a:r>
            <a:r>
              <a:rPr lang="en-GB" i="1" dirty="0">
                <a:latin typeface="Gotham Book"/>
              </a:rPr>
              <a:t>it’s the best way to help ensure that IPC works well for people </a:t>
            </a:r>
          </a:p>
          <a:p>
            <a:pPr marL="0" lvl="0" indent="0">
              <a:buClr>
                <a:srgbClr val="A00054"/>
              </a:buClr>
              <a:buNone/>
            </a:pPr>
            <a:endParaRPr lang="en-GB" dirty="0">
              <a:latin typeface="Gotham Book"/>
            </a:endParaRPr>
          </a:p>
          <a:p>
            <a:pPr lvl="0">
              <a:buClr>
                <a:srgbClr val="A00054"/>
              </a:buClr>
            </a:pPr>
            <a:r>
              <a:rPr lang="en-GB" dirty="0">
                <a:latin typeface="Gotham Book"/>
              </a:rPr>
              <a:t>Working </a:t>
            </a:r>
            <a:r>
              <a:rPr lang="en-GB" b="1" dirty="0">
                <a:latin typeface="Gotham Book"/>
              </a:rPr>
              <a:t>with</a:t>
            </a:r>
            <a:r>
              <a:rPr lang="en-GB" dirty="0">
                <a:latin typeface="Gotham Book"/>
              </a:rPr>
              <a:t> NHS England, IPC sites and other key stakeholders to ensure that what is being offered to people is clear, empowering, and outcome-focused – </a:t>
            </a:r>
            <a:r>
              <a:rPr lang="en-GB" i="1" dirty="0">
                <a:latin typeface="Gotham Book"/>
              </a:rPr>
              <a:t>IPC has got to make sense to people so they feel confident to try it</a:t>
            </a:r>
          </a:p>
          <a:p>
            <a:endParaRPr lang="en-GB" dirty="0"/>
          </a:p>
          <a:p>
            <a:r>
              <a:rPr lang="en-GB" dirty="0"/>
              <a:t>Working </a:t>
            </a:r>
            <a:r>
              <a:rPr lang="en-GB" b="1" dirty="0"/>
              <a:t>with</a:t>
            </a:r>
            <a:r>
              <a:rPr lang="en-GB" dirty="0"/>
              <a:t> NHS England, IPC sites and other key stakeholders to influence at a high level and so we can realise the IPC vision together</a:t>
            </a:r>
          </a:p>
        </p:txBody>
      </p:sp>
    </p:spTree>
    <p:extLst>
      <p:ext uri="{BB962C8B-B14F-4D97-AF65-F5344CB8AC3E}">
        <p14:creationId xmlns:p14="http://schemas.microsoft.com/office/powerpoint/2010/main" val="4153777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93" y="1140316"/>
            <a:ext cx="7814209" cy="1197986"/>
          </a:xfrm>
        </p:spPr>
        <p:txBody>
          <a:bodyPr/>
          <a:lstStyle/>
          <a:p>
            <a:pPr algn="ctr"/>
            <a:r>
              <a:rPr lang="en-GB" dirty="0">
                <a:solidFill>
                  <a:srgbClr val="9B2C98"/>
                </a:solidFill>
              </a:rPr>
              <a:t>Strategic Co-production</a:t>
            </a:r>
          </a:p>
        </p:txBody>
      </p:sp>
      <p:sp>
        <p:nvSpPr>
          <p:cNvPr id="3" name="Content Placeholder 2"/>
          <p:cNvSpPr>
            <a:spLocks noGrp="1"/>
          </p:cNvSpPr>
          <p:nvPr>
            <p:ph sz="quarter" idx="11"/>
          </p:nvPr>
        </p:nvSpPr>
        <p:spPr>
          <a:xfrm>
            <a:off x="404092" y="2433918"/>
            <a:ext cx="7814210" cy="3507462"/>
          </a:xfrm>
        </p:spPr>
        <p:txBody>
          <a:bodyPr/>
          <a:lstStyle/>
          <a:p>
            <a:pPr marL="0" indent="0">
              <a:buNone/>
            </a:pPr>
            <a:r>
              <a:rPr lang="en-GB" dirty="0"/>
              <a:t>One of the most effective ways of developing strategic co-production is through developing a Co-production peer network. </a:t>
            </a:r>
          </a:p>
          <a:p>
            <a:pPr marL="0" indent="0">
              <a:buNone/>
            </a:pPr>
            <a:endParaRPr lang="en-GB" dirty="0"/>
          </a:p>
          <a:p>
            <a:pPr marL="0" indent="0">
              <a:buNone/>
            </a:pPr>
            <a:endParaRPr lang="en-GB" dirty="0"/>
          </a:p>
          <a:p>
            <a:pPr marL="0" indent="0">
              <a:buNone/>
            </a:pP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7763" y="3240741"/>
            <a:ext cx="4189340" cy="3213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086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922" y="960795"/>
            <a:ext cx="7814209" cy="1197986"/>
          </a:xfrm>
        </p:spPr>
        <p:txBody>
          <a:bodyPr>
            <a:noAutofit/>
          </a:bodyPr>
          <a:lstStyle/>
          <a:p>
            <a:pPr algn="ctr"/>
            <a:r>
              <a:rPr lang="en-GB" sz="4000" dirty="0">
                <a:solidFill>
                  <a:srgbClr val="9B2C98"/>
                </a:solidFill>
              </a:rPr>
              <a:t>Thinking about our own experiences</a:t>
            </a:r>
          </a:p>
        </p:txBody>
      </p:sp>
      <p:sp>
        <p:nvSpPr>
          <p:cNvPr id="3" name="Content Placeholder 2"/>
          <p:cNvSpPr>
            <a:spLocks noGrp="1"/>
          </p:cNvSpPr>
          <p:nvPr>
            <p:ph sz="quarter" idx="11"/>
          </p:nvPr>
        </p:nvSpPr>
        <p:spPr>
          <a:xfrm>
            <a:off x="526921" y="2698039"/>
            <a:ext cx="7814210" cy="3188086"/>
          </a:xfrm>
        </p:spPr>
        <p:txBody>
          <a:bodyPr/>
          <a:lstStyle/>
          <a:p>
            <a:pPr marL="0" indent="0" algn="ctr">
              <a:buNone/>
            </a:pPr>
            <a:endParaRPr lang="en-GB" dirty="0"/>
          </a:p>
          <a:p>
            <a:pPr marL="0" indent="0" algn="ctr">
              <a:buNone/>
            </a:pPr>
            <a:endParaRPr lang="en-GB" dirty="0"/>
          </a:p>
          <a:p>
            <a:pPr marL="0" indent="0" algn="ctr">
              <a:buNone/>
            </a:pPr>
            <a:r>
              <a:rPr lang="en-GB" sz="2800" dirty="0"/>
              <a:t>What makes a group work well?</a:t>
            </a:r>
          </a:p>
          <a:p>
            <a:pPr marL="0" indent="0" algn="ctr">
              <a:buNone/>
            </a:pPr>
            <a:endParaRPr lang="en-GB" sz="2800" dirty="0"/>
          </a:p>
          <a:p>
            <a:pPr marL="0" indent="0" algn="ctr">
              <a:buNone/>
            </a:pPr>
            <a:endParaRPr lang="en-GB" sz="2800" dirty="0"/>
          </a:p>
          <a:p>
            <a:pPr marL="0" indent="0" algn="ctr">
              <a:buNone/>
            </a:pPr>
            <a:r>
              <a:rPr lang="en-GB" sz="2800" dirty="0"/>
              <a:t>What makes a group go </a:t>
            </a:r>
            <a:r>
              <a:rPr lang="en-GB" sz="2800" dirty="0" smtClean="0"/>
              <a:t>wrong?</a:t>
            </a:r>
            <a:endParaRPr lang="en-GB" sz="2800" dirty="0"/>
          </a:p>
          <a:p>
            <a:pPr marL="0" indent="0">
              <a:buNone/>
            </a:pPr>
            <a:endParaRPr lang="en-GB" sz="2400"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740699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93" y="1080899"/>
            <a:ext cx="7814209" cy="1197986"/>
          </a:xfrm>
        </p:spPr>
        <p:txBody>
          <a:bodyPr/>
          <a:lstStyle/>
          <a:p>
            <a:pPr algn="ctr"/>
            <a:r>
              <a:rPr lang="en-GB" dirty="0">
                <a:solidFill>
                  <a:srgbClr val="9B2C98"/>
                </a:solidFill>
              </a:rPr>
              <a:t>Thinking about our own experiences</a:t>
            </a:r>
          </a:p>
        </p:txBody>
      </p:sp>
      <p:sp>
        <p:nvSpPr>
          <p:cNvPr id="3" name="Content Placeholder 2"/>
          <p:cNvSpPr>
            <a:spLocks noGrp="1"/>
          </p:cNvSpPr>
          <p:nvPr>
            <p:ph sz="quarter" idx="11"/>
          </p:nvPr>
        </p:nvSpPr>
        <p:spPr>
          <a:xfrm>
            <a:off x="584199" y="2332264"/>
            <a:ext cx="7814210" cy="551738"/>
          </a:xfrm>
        </p:spPr>
        <p:txBody>
          <a:bodyPr/>
          <a:lstStyle/>
          <a:p>
            <a:pPr marL="0" indent="0" algn="ctr">
              <a:buNone/>
            </a:pPr>
            <a:r>
              <a:rPr lang="en-GB" sz="2800" dirty="0"/>
              <a:t>What makes a group go wrong?</a:t>
            </a:r>
          </a:p>
          <a:p>
            <a:pPr marL="0" indent="0">
              <a:buNone/>
            </a:pPr>
            <a:endParaRPr lang="en-GB" sz="2400"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8" name="TextBox 7"/>
          <p:cNvSpPr txBox="1"/>
          <p:nvPr/>
        </p:nvSpPr>
        <p:spPr>
          <a:xfrm flipH="1">
            <a:off x="2729344" y="4572769"/>
            <a:ext cx="5669065" cy="415636"/>
          </a:xfrm>
          <a:prstGeom prst="rect">
            <a:avLst/>
          </a:prstGeom>
        </p:spPr>
        <p:txBody>
          <a:bodyPr vert="horz" wrap="square" lIns="0" tIns="0" rIns="0" bIns="0" rtlCol="0" anchor="t" anchorCtr="0">
            <a:noAutofit/>
          </a:bodyPr>
          <a:lstStyle/>
          <a:p>
            <a:endParaRPr lang="en-GB" sz="2800" b="1" dirty="0">
              <a:solidFill>
                <a:srgbClr val="FFFFFF"/>
              </a:solidFill>
            </a:endParaRPr>
          </a:p>
        </p:txBody>
      </p:sp>
      <p:sp>
        <p:nvSpPr>
          <p:cNvPr id="9" name="TextBox 8"/>
          <p:cNvSpPr txBox="1"/>
          <p:nvPr/>
        </p:nvSpPr>
        <p:spPr>
          <a:xfrm flipH="1">
            <a:off x="2163865" y="5762786"/>
            <a:ext cx="5428425" cy="415636"/>
          </a:xfrm>
          <a:prstGeom prst="rect">
            <a:avLst/>
          </a:prstGeom>
        </p:spPr>
        <p:txBody>
          <a:bodyPr vert="horz" wrap="square" lIns="0" tIns="0" rIns="0" bIns="0" rtlCol="0" anchor="t" anchorCtr="0">
            <a:noAutofit/>
          </a:bodyPr>
          <a:lstStyle/>
          <a:p>
            <a:r>
              <a:rPr lang="en-GB" sz="2600" b="1" dirty="0">
                <a:solidFill>
                  <a:srgbClr val="FFFFFF"/>
                </a:solidFill>
              </a:rPr>
              <a:t>People having their own agenda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137" y="3715120"/>
            <a:ext cx="2305050" cy="1981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7151" y="3526922"/>
            <a:ext cx="3356162" cy="2091693"/>
          </a:xfrm>
          <a:prstGeom prst="rect">
            <a:avLst/>
          </a:prstGeom>
        </p:spPr>
      </p:pic>
    </p:spTree>
    <p:extLst>
      <p:ext uri="{BB962C8B-B14F-4D97-AF65-F5344CB8AC3E}">
        <p14:creationId xmlns:p14="http://schemas.microsoft.com/office/powerpoint/2010/main" val="13750804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93" y="1080899"/>
            <a:ext cx="7814209" cy="1197986"/>
          </a:xfrm>
        </p:spPr>
        <p:txBody>
          <a:bodyPr/>
          <a:lstStyle/>
          <a:p>
            <a:pPr algn="ctr"/>
            <a:r>
              <a:rPr lang="en-GB" dirty="0">
                <a:solidFill>
                  <a:srgbClr val="9B2C98"/>
                </a:solidFill>
              </a:rPr>
              <a:t>Thinking about our own experiences</a:t>
            </a:r>
          </a:p>
        </p:txBody>
      </p:sp>
      <p:sp>
        <p:nvSpPr>
          <p:cNvPr id="3" name="Content Placeholder 2"/>
          <p:cNvSpPr>
            <a:spLocks noGrp="1"/>
          </p:cNvSpPr>
          <p:nvPr>
            <p:ph sz="quarter" idx="11"/>
          </p:nvPr>
        </p:nvSpPr>
        <p:spPr>
          <a:xfrm>
            <a:off x="404092" y="2324933"/>
            <a:ext cx="7814210" cy="3188086"/>
          </a:xfrm>
        </p:spPr>
        <p:txBody>
          <a:bodyPr/>
          <a:lstStyle/>
          <a:p>
            <a:pPr marL="0" indent="0" algn="ctr">
              <a:buNone/>
            </a:pPr>
            <a:r>
              <a:rPr lang="en-GB" sz="2400" dirty="0"/>
              <a:t>What makes a group go wrong?</a:t>
            </a:r>
          </a:p>
          <a:p>
            <a:pPr marL="0" indent="0">
              <a:buNone/>
            </a:pPr>
            <a:endParaRPr lang="en-GB" sz="2400"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4" name="Right Arrow 3"/>
          <p:cNvSpPr/>
          <p:nvPr/>
        </p:nvSpPr>
        <p:spPr>
          <a:xfrm flipH="1">
            <a:off x="3770991" y="2866030"/>
            <a:ext cx="4447310" cy="1373460"/>
          </a:xfrm>
          <a:prstGeom prst="rightArrow">
            <a:avLst/>
          </a:prstGeom>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7" name="TextBox 6"/>
          <p:cNvSpPr txBox="1"/>
          <p:nvPr/>
        </p:nvSpPr>
        <p:spPr>
          <a:xfrm flipH="1">
            <a:off x="5419683" y="3323615"/>
            <a:ext cx="3449782" cy="415636"/>
          </a:xfrm>
          <a:prstGeom prst="rect">
            <a:avLst/>
          </a:prstGeom>
        </p:spPr>
        <p:txBody>
          <a:bodyPr vert="horz" wrap="square" lIns="0" tIns="0" rIns="0" bIns="0" rtlCol="0" anchor="t" anchorCtr="0">
            <a:noAutofit/>
          </a:bodyPr>
          <a:lstStyle/>
          <a:p>
            <a:r>
              <a:rPr lang="en-GB" sz="2800" b="1" dirty="0">
                <a:solidFill>
                  <a:srgbClr val="FFFFFF"/>
                </a:solidFill>
              </a:rPr>
              <a:t>No purpose</a:t>
            </a:r>
          </a:p>
        </p:txBody>
      </p:sp>
      <p:sp>
        <p:nvSpPr>
          <p:cNvPr id="8" name="TextBox 7"/>
          <p:cNvSpPr txBox="1"/>
          <p:nvPr/>
        </p:nvSpPr>
        <p:spPr>
          <a:xfrm flipH="1">
            <a:off x="2729344" y="4572769"/>
            <a:ext cx="5669065" cy="415636"/>
          </a:xfrm>
          <a:prstGeom prst="rect">
            <a:avLst/>
          </a:prstGeom>
        </p:spPr>
        <p:txBody>
          <a:bodyPr vert="horz" wrap="square" lIns="0" tIns="0" rIns="0" bIns="0" rtlCol="0" anchor="t" anchorCtr="0">
            <a:noAutofit/>
          </a:bodyPr>
          <a:lstStyle/>
          <a:p>
            <a:endParaRPr lang="en-GB" sz="2800" b="1" dirty="0">
              <a:solidFill>
                <a:srgbClr val="FFFFFF"/>
              </a:solidFill>
            </a:endParaRPr>
          </a:p>
        </p:txBody>
      </p:sp>
      <p:sp>
        <p:nvSpPr>
          <p:cNvPr id="11" name="TextBox 10"/>
          <p:cNvSpPr txBox="1"/>
          <p:nvPr/>
        </p:nvSpPr>
        <p:spPr>
          <a:xfrm flipH="1">
            <a:off x="4142508" y="4550288"/>
            <a:ext cx="3449782" cy="415636"/>
          </a:xfrm>
          <a:prstGeom prst="rect">
            <a:avLst/>
          </a:prstGeom>
        </p:spPr>
        <p:txBody>
          <a:bodyPr vert="horz" wrap="square" lIns="0" tIns="0" rIns="0" bIns="0" rtlCol="0" anchor="t" anchorCtr="0">
            <a:noAutofit/>
          </a:bodyPr>
          <a:lstStyle/>
          <a:p>
            <a:r>
              <a:rPr lang="en-GB" sz="2800" b="1" dirty="0">
                <a:solidFill>
                  <a:srgbClr val="FFFFFF"/>
                </a:solidFill>
              </a:rPr>
              <a:t>Poor Environment</a:t>
            </a:r>
          </a:p>
        </p:txBody>
      </p:sp>
    </p:spTree>
    <p:extLst>
      <p:ext uri="{BB962C8B-B14F-4D97-AF65-F5344CB8AC3E}">
        <p14:creationId xmlns:p14="http://schemas.microsoft.com/office/powerpoint/2010/main" val="1443671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93" y="1080899"/>
            <a:ext cx="7814209" cy="1197986"/>
          </a:xfrm>
        </p:spPr>
        <p:txBody>
          <a:bodyPr/>
          <a:lstStyle/>
          <a:p>
            <a:pPr algn="ctr"/>
            <a:r>
              <a:rPr lang="en-GB" dirty="0">
                <a:solidFill>
                  <a:srgbClr val="9B2C98"/>
                </a:solidFill>
              </a:rPr>
              <a:t>Thinking about our own experiences</a:t>
            </a:r>
          </a:p>
        </p:txBody>
      </p:sp>
      <p:sp>
        <p:nvSpPr>
          <p:cNvPr id="3" name="Content Placeholder 2"/>
          <p:cNvSpPr>
            <a:spLocks noGrp="1"/>
          </p:cNvSpPr>
          <p:nvPr>
            <p:ph sz="quarter" idx="11"/>
          </p:nvPr>
        </p:nvSpPr>
        <p:spPr>
          <a:xfrm>
            <a:off x="404092" y="2324933"/>
            <a:ext cx="7814210" cy="3188086"/>
          </a:xfrm>
        </p:spPr>
        <p:txBody>
          <a:bodyPr/>
          <a:lstStyle/>
          <a:p>
            <a:pPr marL="0" indent="0" algn="ctr">
              <a:buNone/>
            </a:pPr>
            <a:r>
              <a:rPr lang="en-GB" sz="2400" dirty="0"/>
              <a:t>What makes a group go wrong?</a:t>
            </a:r>
          </a:p>
          <a:p>
            <a:pPr marL="0" indent="0">
              <a:buNone/>
            </a:pPr>
            <a:endParaRPr lang="en-GB" sz="2400"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4" name="Right Arrow 3"/>
          <p:cNvSpPr/>
          <p:nvPr/>
        </p:nvSpPr>
        <p:spPr>
          <a:xfrm flipH="1">
            <a:off x="3770991" y="2866030"/>
            <a:ext cx="4447310" cy="1373460"/>
          </a:xfrm>
          <a:prstGeom prst="rightArrow">
            <a:avLst/>
          </a:prstGeom>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 name="Right Arrow 4"/>
          <p:cNvSpPr/>
          <p:nvPr/>
        </p:nvSpPr>
        <p:spPr>
          <a:xfrm flipH="1">
            <a:off x="2357829" y="4071376"/>
            <a:ext cx="5860473" cy="1373460"/>
          </a:xfrm>
          <a:prstGeom prst="rightArrow">
            <a:avLst/>
          </a:prstGeom>
          <a:gradFill>
            <a:gsLst>
              <a:gs pos="0">
                <a:srgbClr val="92D050"/>
              </a:gs>
              <a:gs pos="100000">
                <a:srgbClr val="00B050"/>
              </a:gs>
            </a:gsLst>
          </a:gra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7" name="TextBox 6"/>
          <p:cNvSpPr txBox="1"/>
          <p:nvPr/>
        </p:nvSpPr>
        <p:spPr>
          <a:xfrm flipH="1">
            <a:off x="5419683" y="3323615"/>
            <a:ext cx="3449782" cy="415636"/>
          </a:xfrm>
          <a:prstGeom prst="rect">
            <a:avLst/>
          </a:prstGeom>
        </p:spPr>
        <p:txBody>
          <a:bodyPr vert="horz" wrap="square" lIns="0" tIns="0" rIns="0" bIns="0" rtlCol="0" anchor="t" anchorCtr="0">
            <a:noAutofit/>
          </a:bodyPr>
          <a:lstStyle/>
          <a:p>
            <a:r>
              <a:rPr lang="en-GB" sz="2800" b="1" dirty="0">
                <a:solidFill>
                  <a:srgbClr val="FFFFFF"/>
                </a:solidFill>
              </a:rPr>
              <a:t>No purpose</a:t>
            </a:r>
          </a:p>
        </p:txBody>
      </p:sp>
      <p:sp>
        <p:nvSpPr>
          <p:cNvPr id="8" name="TextBox 7"/>
          <p:cNvSpPr txBox="1"/>
          <p:nvPr/>
        </p:nvSpPr>
        <p:spPr>
          <a:xfrm flipH="1">
            <a:off x="2729344" y="4572769"/>
            <a:ext cx="5669065" cy="415636"/>
          </a:xfrm>
          <a:prstGeom prst="rect">
            <a:avLst/>
          </a:prstGeom>
        </p:spPr>
        <p:txBody>
          <a:bodyPr vert="horz" wrap="square" lIns="0" tIns="0" rIns="0" bIns="0" rtlCol="0" anchor="t" anchorCtr="0">
            <a:noAutofit/>
          </a:bodyPr>
          <a:lstStyle/>
          <a:p>
            <a:endParaRPr lang="en-GB" sz="2800" b="1" dirty="0">
              <a:solidFill>
                <a:srgbClr val="FFFFFF"/>
              </a:solidFill>
            </a:endParaRPr>
          </a:p>
        </p:txBody>
      </p:sp>
      <p:sp>
        <p:nvSpPr>
          <p:cNvPr id="9" name="TextBox 8"/>
          <p:cNvSpPr txBox="1"/>
          <p:nvPr/>
        </p:nvSpPr>
        <p:spPr>
          <a:xfrm flipH="1">
            <a:off x="2163865" y="5762786"/>
            <a:ext cx="5428425" cy="415636"/>
          </a:xfrm>
          <a:prstGeom prst="rect">
            <a:avLst/>
          </a:prstGeom>
        </p:spPr>
        <p:txBody>
          <a:bodyPr vert="horz" wrap="square" lIns="0" tIns="0" rIns="0" bIns="0" rtlCol="0" anchor="t" anchorCtr="0">
            <a:noAutofit/>
          </a:bodyPr>
          <a:lstStyle/>
          <a:p>
            <a:r>
              <a:rPr lang="en-GB" sz="2600" b="1" dirty="0">
                <a:solidFill>
                  <a:srgbClr val="FFFFFF"/>
                </a:solidFill>
              </a:rPr>
              <a:t>People having their own agenda</a:t>
            </a:r>
          </a:p>
        </p:txBody>
      </p:sp>
      <p:sp>
        <p:nvSpPr>
          <p:cNvPr id="11" name="TextBox 10"/>
          <p:cNvSpPr txBox="1"/>
          <p:nvPr/>
        </p:nvSpPr>
        <p:spPr>
          <a:xfrm flipH="1">
            <a:off x="4142508" y="4550288"/>
            <a:ext cx="3449782" cy="415636"/>
          </a:xfrm>
          <a:prstGeom prst="rect">
            <a:avLst/>
          </a:prstGeom>
        </p:spPr>
        <p:txBody>
          <a:bodyPr vert="horz" wrap="square" lIns="0" tIns="0" rIns="0" bIns="0" rtlCol="0" anchor="t" anchorCtr="0">
            <a:noAutofit/>
          </a:bodyPr>
          <a:lstStyle/>
          <a:p>
            <a:r>
              <a:rPr lang="en-GB" sz="2800" b="1" dirty="0">
                <a:solidFill>
                  <a:srgbClr val="FFFFFF"/>
                </a:solidFill>
              </a:rPr>
              <a:t>Poor Environment</a:t>
            </a:r>
          </a:p>
        </p:txBody>
      </p:sp>
    </p:spTree>
    <p:extLst>
      <p:ext uri="{BB962C8B-B14F-4D97-AF65-F5344CB8AC3E}">
        <p14:creationId xmlns:p14="http://schemas.microsoft.com/office/powerpoint/2010/main" val="4027622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93" y="1080899"/>
            <a:ext cx="7814209" cy="1197986"/>
          </a:xfrm>
        </p:spPr>
        <p:txBody>
          <a:bodyPr/>
          <a:lstStyle/>
          <a:p>
            <a:pPr algn="ctr"/>
            <a:r>
              <a:rPr lang="en-GB" dirty="0">
                <a:solidFill>
                  <a:srgbClr val="9B2C98"/>
                </a:solidFill>
              </a:rPr>
              <a:t>Thinking about our own experiences</a:t>
            </a:r>
          </a:p>
        </p:txBody>
      </p:sp>
      <p:sp>
        <p:nvSpPr>
          <p:cNvPr id="3" name="Content Placeholder 2"/>
          <p:cNvSpPr>
            <a:spLocks noGrp="1"/>
          </p:cNvSpPr>
          <p:nvPr>
            <p:ph sz="quarter" idx="11"/>
          </p:nvPr>
        </p:nvSpPr>
        <p:spPr>
          <a:xfrm>
            <a:off x="404092" y="2324933"/>
            <a:ext cx="7814210" cy="3188086"/>
          </a:xfrm>
        </p:spPr>
        <p:txBody>
          <a:bodyPr/>
          <a:lstStyle/>
          <a:p>
            <a:pPr marL="0" indent="0" algn="ctr">
              <a:buNone/>
            </a:pPr>
            <a:r>
              <a:rPr lang="en-GB" sz="2400" dirty="0"/>
              <a:t>What makes a group go wrong?</a:t>
            </a:r>
          </a:p>
          <a:p>
            <a:pPr marL="0" indent="0">
              <a:buNone/>
            </a:pPr>
            <a:endParaRPr lang="en-GB" sz="2400"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pSp>
        <p:nvGrpSpPr>
          <p:cNvPr id="10" name="Group 9"/>
          <p:cNvGrpSpPr/>
          <p:nvPr/>
        </p:nvGrpSpPr>
        <p:grpSpPr>
          <a:xfrm flipH="1">
            <a:off x="748144" y="2866030"/>
            <a:ext cx="8121321" cy="3784152"/>
            <a:chOff x="96981" y="2866030"/>
            <a:chExt cx="8121321" cy="3784152"/>
          </a:xfrm>
        </p:grpSpPr>
        <p:sp>
          <p:nvSpPr>
            <p:cNvPr id="4" name="Right Arrow 3"/>
            <p:cNvSpPr/>
            <p:nvPr/>
          </p:nvSpPr>
          <p:spPr>
            <a:xfrm>
              <a:off x="748145" y="2866030"/>
              <a:ext cx="4447310" cy="1373460"/>
            </a:xfrm>
            <a:prstGeom prst="rightArrow">
              <a:avLst/>
            </a:prstGeom>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 name="Right Arrow 4"/>
            <p:cNvSpPr/>
            <p:nvPr/>
          </p:nvSpPr>
          <p:spPr>
            <a:xfrm>
              <a:off x="748144" y="4071376"/>
              <a:ext cx="5860473" cy="1373460"/>
            </a:xfrm>
            <a:prstGeom prst="rightArrow">
              <a:avLst/>
            </a:prstGeom>
            <a:gradFill>
              <a:gsLst>
                <a:gs pos="0">
                  <a:srgbClr val="92D050"/>
                </a:gs>
                <a:gs pos="100000">
                  <a:srgbClr val="00B050"/>
                </a:gs>
              </a:gsLst>
            </a:gra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6" name="Right Arrow 5"/>
            <p:cNvSpPr/>
            <p:nvPr/>
          </p:nvSpPr>
          <p:spPr>
            <a:xfrm>
              <a:off x="748145" y="5276722"/>
              <a:ext cx="7470157" cy="1373460"/>
            </a:xfrm>
            <a:prstGeom prst="rightArrow">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C000"/>
                </a:solidFill>
              </a:endParaRPr>
            </a:p>
          </p:txBody>
        </p:sp>
        <p:sp>
          <p:nvSpPr>
            <p:cNvPr id="7" name="TextBox 6"/>
            <p:cNvSpPr txBox="1"/>
            <p:nvPr/>
          </p:nvSpPr>
          <p:spPr>
            <a:xfrm>
              <a:off x="96981" y="3323615"/>
              <a:ext cx="3449782" cy="415636"/>
            </a:xfrm>
            <a:prstGeom prst="rect">
              <a:avLst/>
            </a:prstGeom>
          </p:spPr>
          <p:txBody>
            <a:bodyPr vert="horz" wrap="square" lIns="0" tIns="0" rIns="0" bIns="0" rtlCol="0" anchor="t" anchorCtr="0">
              <a:noAutofit/>
            </a:bodyPr>
            <a:lstStyle/>
            <a:p>
              <a:r>
                <a:rPr lang="en-GB" sz="2800" b="1" dirty="0">
                  <a:solidFill>
                    <a:srgbClr val="FFFFFF"/>
                  </a:solidFill>
                </a:rPr>
                <a:t>No purpose</a:t>
              </a:r>
            </a:p>
          </p:txBody>
        </p:sp>
        <p:sp>
          <p:nvSpPr>
            <p:cNvPr id="8" name="TextBox 7"/>
            <p:cNvSpPr txBox="1"/>
            <p:nvPr/>
          </p:nvSpPr>
          <p:spPr>
            <a:xfrm>
              <a:off x="568037" y="4572769"/>
              <a:ext cx="5669065" cy="415636"/>
            </a:xfrm>
            <a:prstGeom prst="rect">
              <a:avLst/>
            </a:prstGeom>
          </p:spPr>
          <p:txBody>
            <a:bodyPr vert="horz" wrap="square" lIns="0" tIns="0" rIns="0" bIns="0" rtlCol="0" anchor="t" anchorCtr="0">
              <a:noAutofit/>
            </a:bodyPr>
            <a:lstStyle/>
            <a:p>
              <a:endParaRPr lang="en-GB" sz="2800" b="1" dirty="0">
                <a:solidFill>
                  <a:srgbClr val="FFFFFF"/>
                </a:solidFill>
              </a:endParaRPr>
            </a:p>
          </p:txBody>
        </p:sp>
        <p:sp>
          <p:nvSpPr>
            <p:cNvPr id="9" name="TextBox 8"/>
            <p:cNvSpPr txBox="1"/>
            <p:nvPr/>
          </p:nvSpPr>
          <p:spPr>
            <a:xfrm>
              <a:off x="1374156" y="5762786"/>
              <a:ext cx="5428425" cy="415636"/>
            </a:xfrm>
            <a:prstGeom prst="rect">
              <a:avLst/>
            </a:prstGeom>
          </p:spPr>
          <p:txBody>
            <a:bodyPr vert="horz" wrap="square" lIns="0" tIns="0" rIns="0" bIns="0" rtlCol="0" anchor="t" anchorCtr="0">
              <a:noAutofit/>
            </a:bodyPr>
            <a:lstStyle/>
            <a:p>
              <a:r>
                <a:rPr lang="en-GB" sz="2600" b="1" dirty="0">
                  <a:solidFill>
                    <a:srgbClr val="FFFFFF"/>
                  </a:solidFill>
                </a:rPr>
                <a:t>People having their own agenda</a:t>
              </a:r>
            </a:p>
          </p:txBody>
        </p:sp>
      </p:grpSp>
      <p:sp>
        <p:nvSpPr>
          <p:cNvPr id="11" name="TextBox 10"/>
          <p:cNvSpPr txBox="1"/>
          <p:nvPr/>
        </p:nvSpPr>
        <p:spPr>
          <a:xfrm flipH="1">
            <a:off x="4142508" y="4550288"/>
            <a:ext cx="3449782" cy="415636"/>
          </a:xfrm>
          <a:prstGeom prst="rect">
            <a:avLst/>
          </a:prstGeom>
        </p:spPr>
        <p:txBody>
          <a:bodyPr vert="horz" wrap="square" lIns="0" tIns="0" rIns="0" bIns="0" rtlCol="0" anchor="t" anchorCtr="0">
            <a:noAutofit/>
          </a:bodyPr>
          <a:lstStyle/>
          <a:p>
            <a:r>
              <a:rPr lang="en-GB" sz="2800" b="1" dirty="0">
                <a:solidFill>
                  <a:srgbClr val="FFFFFF"/>
                </a:solidFill>
              </a:rPr>
              <a:t>Poor Environment</a:t>
            </a:r>
          </a:p>
        </p:txBody>
      </p:sp>
    </p:spTree>
    <p:extLst>
      <p:ext uri="{BB962C8B-B14F-4D97-AF65-F5344CB8AC3E}">
        <p14:creationId xmlns:p14="http://schemas.microsoft.com/office/powerpoint/2010/main" val="6250217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93" y="1080899"/>
            <a:ext cx="7814209" cy="1197986"/>
          </a:xfrm>
        </p:spPr>
        <p:txBody>
          <a:bodyPr/>
          <a:lstStyle/>
          <a:p>
            <a:pPr algn="ctr"/>
            <a:r>
              <a:rPr lang="en-GB" dirty="0">
                <a:solidFill>
                  <a:srgbClr val="9B2C98"/>
                </a:solidFill>
              </a:rPr>
              <a:t>Thinking about our own experiences</a:t>
            </a:r>
          </a:p>
        </p:txBody>
      </p:sp>
      <p:sp>
        <p:nvSpPr>
          <p:cNvPr id="3" name="Content Placeholder 2"/>
          <p:cNvSpPr>
            <a:spLocks noGrp="1"/>
          </p:cNvSpPr>
          <p:nvPr>
            <p:ph sz="quarter" idx="11"/>
          </p:nvPr>
        </p:nvSpPr>
        <p:spPr>
          <a:xfrm>
            <a:off x="498223" y="2135670"/>
            <a:ext cx="7814210" cy="607530"/>
          </a:xfrm>
        </p:spPr>
        <p:txBody>
          <a:bodyPr/>
          <a:lstStyle/>
          <a:p>
            <a:pPr marL="0" indent="0" algn="ctr">
              <a:buNone/>
            </a:pPr>
            <a:r>
              <a:rPr lang="en-GB" sz="2800" dirty="0"/>
              <a:t>What makes a group work well?</a:t>
            </a:r>
          </a:p>
          <a:p>
            <a:pPr marL="0" indent="0">
              <a:buNone/>
            </a:pPr>
            <a:endParaRPr lang="en-GB" sz="2400"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8823" y="3281919"/>
            <a:ext cx="2028825" cy="22574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9893" y="3222528"/>
            <a:ext cx="4228409" cy="2316816"/>
          </a:xfrm>
          <a:prstGeom prst="rect">
            <a:avLst/>
          </a:prstGeom>
        </p:spPr>
      </p:pic>
    </p:spTree>
    <p:extLst>
      <p:ext uri="{BB962C8B-B14F-4D97-AF65-F5344CB8AC3E}">
        <p14:creationId xmlns:p14="http://schemas.microsoft.com/office/powerpoint/2010/main" val="35478407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93" y="1080899"/>
            <a:ext cx="7814209" cy="1197986"/>
          </a:xfrm>
        </p:spPr>
        <p:txBody>
          <a:bodyPr/>
          <a:lstStyle/>
          <a:p>
            <a:pPr algn="ctr"/>
            <a:r>
              <a:rPr lang="en-GB" dirty="0">
                <a:solidFill>
                  <a:srgbClr val="9B2C98"/>
                </a:solidFill>
              </a:rPr>
              <a:t>Thinking about our own experiences</a:t>
            </a:r>
          </a:p>
        </p:txBody>
      </p:sp>
      <p:sp>
        <p:nvSpPr>
          <p:cNvPr id="3" name="Content Placeholder 2"/>
          <p:cNvSpPr>
            <a:spLocks noGrp="1"/>
          </p:cNvSpPr>
          <p:nvPr>
            <p:ph sz="quarter" idx="11"/>
          </p:nvPr>
        </p:nvSpPr>
        <p:spPr>
          <a:xfrm>
            <a:off x="404092" y="2324933"/>
            <a:ext cx="7814210" cy="3188086"/>
          </a:xfrm>
        </p:spPr>
        <p:txBody>
          <a:bodyPr/>
          <a:lstStyle/>
          <a:p>
            <a:pPr marL="0" indent="0" algn="ctr">
              <a:buNone/>
            </a:pPr>
            <a:r>
              <a:rPr lang="en-GB" sz="2400" dirty="0"/>
              <a:t>What makes a group work well?</a:t>
            </a:r>
          </a:p>
          <a:p>
            <a:pPr marL="0" indent="0">
              <a:buNone/>
            </a:pPr>
            <a:endParaRPr lang="en-GB" sz="2400"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7" name="Right Arrow 6"/>
          <p:cNvSpPr/>
          <p:nvPr/>
        </p:nvSpPr>
        <p:spPr>
          <a:xfrm>
            <a:off x="748145" y="2866030"/>
            <a:ext cx="4447310" cy="1373460"/>
          </a:xfrm>
          <a:prstGeom prst="rightArrow">
            <a:avLst/>
          </a:prstGeom>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TextBox 9"/>
          <p:cNvSpPr txBox="1"/>
          <p:nvPr/>
        </p:nvSpPr>
        <p:spPr>
          <a:xfrm>
            <a:off x="1149927" y="3344942"/>
            <a:ext cx="3449782" cy="415636"/>
          </a:xfrm>
          <a:prstGeom prst="rect">
            <a:avLst/>
          </a:prstGeom>
        </p:spPr>
        <p:txBody>
          <a:bodyPr vert="horz" wrap="square" lIns="0" tIns="0" rIns="0" bIns="0" rtlCol="0" anchor="t" anchorCtr="0">
            <a:noAutofit/>
          </a:bodyPr>
          <a:lstStyle/>
          <a:p>
            <a:r>
              <a:rPr lang="en-GB" sz="2800" b="1" dirty="0">
                <a:solidFill>
                  <a:schemeClr val="accent6"/>
                </a:solidFill>
              </a:rPr>
              <a:t>Good Facilitation</a:t>
            </a:r>
          </a:p>
        </p:txBody>
      </p:sp>
    </p:spTree>
    <p:extLst>
      <p:ext uri="{BB962C8B-B14F-4D97-AF65-F5344CB8AC3E}">
        <p14:creationId xmlns:p14="http://schemas.microsoft.com/office/powerpoint/2010/main" val="6016558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4092" y="1171222"/>
            <a:ext cx="7814209" cy="917222"/>
          </a:xfrm>
        </p:spPr>
        <p:txBody>
          <a:bodyPr>
            <a:normAutofit/>
          </a:bodyPr>
          <a:lstStyle/>
          <a:p>
            <a:pPr algn="ctr"/>
            <a:r>
              <a:rPr lang="en-GB" sz="4000" dirty="0">
                <a:solidFill>
                  <a:srgbClr val="9B2C98"/>
                </a:solidFill>
              </a:rPr>
              <a:t>Overview</a:t>
            </a:r>
          </a:p>
        </p:txBody>
      </p:sp>
      <p:sp>
        <p:nvSpPr>
          <p:cNvPr id="6" name="Content Placeholder 5"/>
          <p:cNvSpPr>
            <a:spLocks noGrp="1"/>
          </p:cNvSpPr>
          <p:nvPr>
            <p:ph sz="quarter" idx="11"/>
          </p:nvPr>
        </p:nvSpPr>
        <p:spPr>
          <a:xfrm>
            <a:off x="404092" y="1890889"/>
            <a:ext cx="7814210" cy="4050491"/>
          </a:xfrm>
        </p:spPr>
        <p:txBody>
          <a:bodyPr>
            <a:normAutofit lnSpcReduction="10000"/>
          </a:bodyPr>
          <a:lstStyle/>
          <a:p>
            <a:pPr marL="0" indent="0">
              <a:lnSpc>
                <a:spcPct val="150000"/>
              </a:lnSpc>
              <a:buNone/>
            </a:pPr>
            <a:endParaRPr lang="en-GB" dirty="0">
              <a:cs typeface="Arial" panose="020B0604020202020204" pitchFamily="34" charset="0"/>
            </a:endParaRPr>
          </a:p>
          <a:p>
            <a:pPr>
              <a:lnSpc>
                <a:spcPct val="150000"/>
              </a:lnSpc>
            </a:pPr>
            <a:r>
              <a:rPr lang="en-GB" dirty="0">
                <a:cs typeface="Arial" panose="020B0604020202020204" pitchFamily="34" charset="0"/>
              </a:rPr>
              <a:t>What is Co-production?</a:t>
            </a:r>
          </a:p>
          <a:p>
            <a:pPr>
              <a:lnSpc>
                <a:spcPct val="150000"/>
              </a:lnSpc>
            </a:pPr>
            <a:r>
              <a:rPr lang="en-GB" dirty="0">
                <a:cs typeface="Arial" panose="020B0604020202020204" pitchFamily="34" charset="0"/>
              </a:rPr>
              <a:t>Reflecting on our own experience</a:t>
            </a:r>
          </a:p>
          <a:p>
            <a:pPr>
              <a:lnSpc>
                <a:spcPct val="150000"/>
              </a:lnSpc>
            </a:pPr>
            <a:r>
              <a:rPr lang="en-GB" dirty="0">
                <a:cs typeface="Arial" panose="020B0604020202020204" pitchFamily="34" charset="0"/>
              </a:rPr>
              <a:t>Getting to know the Common Approach through an Integrated Personal Commissioning lens</a:t>
            </a:r>
          </a:p>
          <a:p>
            <a:pPr>
              <a:lnSpc>
                <a:spcPct val="150000"/>
              </a:lnSpc>
            </a:pPr>
            <a:r>
              <a:rPr lang="en-GB" dirty="0">
                <a:cs typeface="Arial" panose="020B0604020202020204" pitchFamily="34" charset="0"/>
              </a:rPr>
              <a:t>Answering questions and concerns</a:t>
            </a:r>
          </a:p>
          <a:p>
            <a:pPr>
              <a:lnSpc>
                <a:spcPct val="150000"/>
              </a:lnSpc>
            </a:pPr>
            <a:r>
              <a:rPr lang="en-GB" dirty="0">
                <a:cs typeface="Arial" panose="020B0604020202020204" pitchFamily="34" charset="0"/>
              </a:rPr>
              <a:t>What next?</a:t>
            </a:r>
          </a:p>
          <a:p>
            <a:pPr marL="457200" indent="-457200">
              <a:lnSpc>
                <a:spcPct val="150000"/>
              </a:lnSpc>
              <a:buNone/>
            </a:pPr>
            <a:r>
              <a:rPr lang="en-US" dirty="0"/>
              <a:t> </a:t>
            </a:r>
            <a:endParaRPr lang="en-GB" dirty="0"/>
          </a:p>
          <a:p>
            <a:pPr>
              <a:lnSpc>
                <a:spcPct val="150000"/>
              </a:lnSpc>
            </a:pPr>
            <a:endParaRPr lang="en-US" dirty="0"/>
          </a:p>
        </p:txBody>
      </p:sp>
      <p:pic>
        <p:nvPicPr>
          <p:cNvPr id="7" name="Picture 6" descr="http://www.drropra.com/wp-content/uploads/2014/11/Understanding-The-Practice-Dynamic.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5136" y="4274288"/>
            <a:ext cx="3009013" cy="2052084"/>
          </a:xfrm>
          <a:prstGeom prst="rect">
            <a:avLst/>
          </a:prstGeom>
          <a:noFill/>
          <a:ln>
            <a:noFill/>
          </a:ln>
        </p:spPr>
      </p:pic>
    </p:spTree>
    <p:extLst>
      <p:ext uri="{BB962C8B-B14F-4D97-AF65-F5344CB8AC3E}">
        <p14:creationId xmlns:p14="http://schemas.microsoft.com/office/powerpoint/2010/main" val="5284233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93" y="1080899"/>
            <a:ext cx="7814209" cy="1197986"/>
          </a:xfrm>
        </p:spPr>
        <p:txBody>
          <a:bodyPr/>
          <a:lstStyle/>
          <a:p>
            <a:pPr algn="ctr"/>
            <a:r>
              <a:rPr lang="en-GB" dirty="0">
                <a:solidFill>
                  <a:srgbClr val="9B2C98"/>
                </a:solidFill>
              </a:rPr>
              <a:t>Thinking about our own experiences</a:t>
            </a:r>
          </a:p>
        </p:txBody>
      </p:sp>
      <p:sp>
        <p:nvSpPr>
          <p:cNvPr id="3" name="Content Placeholder 2"/>
          <p:cNvSpPr>
            <a:spLocks noGrp="1"/>
          </p:cNvSpPr>
          <p:nvPr>
            <p:ph sz="quarter" idx="11"/>
          </p:nvPr>
        </p:nvSpPr>
        <p:spPr>
          <a:xfrm>
            <a:off x="404092" y="2324933"/>
            <a:ext cx="7814210" cy="3188086"/>
          </a:xfrm>
        </p:spPr>
        <p:txBody>
          <a:bodyPr/>
          <a:lstStyle/>
          <a:p>
            <a:pPr marL="0" indent="0" algn="ctr">
              <a:buNone/>
            </a:pPr>
            <a:r>
              <a:rPr lang="en-GB" sz="2400" dirty="0"/>
              <a:t>What makes a group work well?</a:t>
            </a:r>
          </a:p>
          <a:p>
            <a:pPr marL="0" indent="0">
              <a:buNone/>
            </a:pPr>
            <a:endParaRPr lang="en-GB" sz="2400"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7" name="Right Arrow 6"/>
          <p:cNvSpPr/>
          <p:nvPr/>
        </p:nvSpPr>
        <p:spPr>
          <a:xfrm>
            <a:off x="748145" y="2866030"/>
            <a:ext cx="4447310" cy="1373460"/>
          </a:xfrm>
          <a:prstGeom prst="rightArrow">
            <a:avLst/>
          </a:prstGeom>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Right Arrow 7"/>
          <p:cNvSpPr/>
          <p:nvPr/>
        </p:nvSpPr>
        <p:spPr>
          <a:xfrm>
            <a:off x="748144" y="4071376"/>
            <a:ext cx="5860473" cy="1373460"/>
          </a:xfrm>
          <a:prstGeom prst="rightArrow">
            <a:avLst/>
          </a:prstGeom>
          <a:gradFill>
            <a:gsLst>
              <a:gs pos="0">
                <a:srgbClr val="92D050"/>
              </a:gs>
              <a:gs pos="100000">
                <a:srgbClr val="00B050"/>
              </a:gs>
            </a:gsLst>
          </a:gra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TextBox 9"/>
          <p:cNvSpPr txBox="1"/>
          <p:nvPr/>
        </p:nvSpPr>
        <p:spPr>
          <a:xfrm>
            <a:off x="1149927" y="3344942"/>
            <a:ext cx="3449782" cy="415636"/>
          </a:xfrm>
          <a:prstGeom prst="rect">
            <a:avLst/>
          </a:prstGeom>
        </p:spPr>
        <p:txBody>
          <a:bodyPr vert="horz" wrap="square" lIns="0" tIns="0" rIns="0" bIns="0" rtlCol="0" anchor="t" anchorCtr="0">
            <a:noAutofit/>
          </a:bodyPr>
          <a:lstStyle/>
          <a:p>
            <a:r>
              <a:rPr lang="en-GB" sz="2800" b="1" dirty="0">
                <a:solidFill>
                  <a:schemeClr val="accent6"/>
                </a:solidFill>
              </a:rPr>
              <a:t>Good Facilitation</a:t>
            </a:r>
          </a:p>
        </p:txBody>
      </p:sp>
      <p:sp>
        <p:nvSpPr>
          <p:cNvPr id="11" name="TextBox 10"/>
          <p:cNvSpPr txBox="1"/>
          <p:nvPr/>
        </p:nvSpPr>
        <p:spPr>
          <a:xfrm>
            <a:off x="1149927" y="4550288"/>
            <a:ext cx="4724400" cy="415636"/>
          </a:xfrm>
          <a:prstGeom prst="rect">
            <a:avLst/>
          </a:prstGeom>
        </p:spPr>
        <p:txBody>
          <a:bodyPr vert="horz" wrap="square" lIns="0" tIns="0" rIns="0" bIns="0" rtlCol="0" anchor="t" anchorCtr="0">
            <a:noAutofit/>
          </a:bodyPr>
          <a:lstStyle/>
          <a:p>
            <a:r>
              <a:rPr lang="en-GB" sz="2800" b="1" dirty="0">
                <a:solidFill>
                  <a:schemeClr val="accent6"/>
                </a:solidFill>
              </a:rPr>
              <a:t>Respecting other opinions </a:t>
            </a:r>
          </a:p>
        </p:txBody>
      </p:sp>
    </p:spTree>
    <p:extLst>
      <p:ext uri="{BB962C8B-B14F-4D97-AF65-F5344CB8AC3E}">
        <p14:creationId xmlns:p14="http://schemas.microsoft.com/office/powerpoint/2010/main" val="1341517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93" y="1080899"/>
            <a:ext cx="7814209" cy="1197986"/>
          </a:xfrm>
        </p:spPr>
        <p:txBody>
          <a:bodyPr/>
          <a:lstStyle/>
          <a:p>
            <a:pPr algn="ctr"/>
            <a:r>
              <a:rPr lang="en-GB" dirty="0">
                <a:solidFill>
                  <a:srgbClr val="9B2C98"/>
                </a:solidFill>
              </a:rPr>
              <a:t>Thinking about our own experiences</a:t>
            </a:r>
          </a:p>
        </p:txBody>
      </p:sp>
      <p:sp>
        <p:nvSpPr>
          <p:cNvPr id="3" name="Content Placeholder 2"/>
          <p:cNvSpPr>
            <a:spLocks noGrp="1"/>
          </p:cNvSpPr>
          <p:nvPr>
            <p:ph sz="quarter" idx="11"/>
          </p:nvPr>
        </p:nvSpPr>
        <p:spPr>
          <a:xfrm>
            <a:off x="404092" y="2324933"/>
            <a:ext cx="7814210" cy="3188086"/>
          </a:xfrm>
        </p:spPr>
        <p:txBody>
          <a:bodyPr/>
          <a:lstStyle/>
          <a:p>
            <a:pPr marL="0" indent="0" algn="ctr">
              <a:buNone/>
            </a:pPr>
            <a:r>
              <a:rPr lang="en-GB" sz="2400" dirty="0"/>
              <a:t>What makes a group work well?</a:t>
            </a:r>
          </a:p>
          <a:p>
            <a:pPr marL="0" indent="0">
              <a:buNone/>
            </a:pPr>
            <a:endParaRPr lang="en-GB" sz="2400"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pSp>
        <p:nvGrpSpPr>
          <p:cNvPr id="10" name="Group 9"/>
          <p:cNvGrpSpPr/>
          <p:nvPr/>
        </p:nvGrpSpPr>
        <p:grpSpPr>
          <a:xfrm>
            <a:off x="748144" y="2866030"/>
            <a:ext cx="7470158" cy="3784152"/>
            <a:chOff x="748144" y="2866030"/>
            <a:chExt cx="7470158" cy="3784152"/>
          </a:xfrm>
        </p:grpSpPr>
        <p:sp>
          <p:nvSpPr>
            <p:cNvPr id="4" name="Right Arrow 3"/>
            <p:cNvSpPr/>
            <p:nvPr/>
          </p:nvSpPr>
          <p:spPr>
            <a:xfrm>
              <a:off x="748145" y="2866030"/>
              <a:ext cx="4447310" cy="1373460"/>
            </a:xfrm>
            <a:prstGeom prst="rightArrow">
              <a:avLst/>
            </a:prstGeom>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Right Arrow 4"/>
            <p:cNvSpPr/>
            <p:nvPr/>
          </p:nvSpPr>
          <p:spPr>
            <a:xfrm>
              <a:off x="748144" y="4071376"/>
              <a:ext cx="5860473" cy="1373460"/>
            </a:xfrm>
            <a:prstGeom prst="rightArrow">
              <a:avLst/>
            </a:prstGeom>
            <a:gradFill>
              <a:gsLst>
                <a:gs pos="0">
                  <a:srgbClr val="92D050"/>
                </a:gs>
                <a:gs pos="100000">
                  <a:srgbClr val="00B050"/>
                </a:gs>
              </a:gsLst>
            </a:gra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Right Arrow 5"/>
            <p:cNvSpPr/>
            <p:nvPr/>
          </p:nvSpPr>
          <p:spPr>
            <a:xfrm>
              <a:off x="748145" y="5276722"/>
              <a:ext cx="7470157" cy="1373460"/>
            </a:xfrm>
            <a:prstGeom prst="rightArrow">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TextBox 6"/>
            <p:cNvSpPr txBox="1"/>
            <p:nvPr/>
          </p:nvSpPr>
          <p:spPr>
            <a:xfrm>
              <a:off x="1149927" y="3344942"/>
              <a:ext cx="3449782" cy="415636"/>
            </a:xfrm>
            <a:prstGeom prst="rect">
              <a:avLst/>
            </a:prstGeom>
          </p:spPr>
          <p:txBody>
            <a:bodyPr vert="horz" wrap="square" lIns="0" tIns="0" rIns="0" bIns="0" rtlCol="0" anchor="t" anchorCtr="0">
              <a:noAutofit/>
            </a:bodyPr>
            <a:lstStyle/>
            <a:p>
              <a:r>
                <a:rPr lang="en-GB" sz="2800" b="1" dirty="0">
                  <a:solidFill>
                    <a:schemeClr val="accent6"/>
                  </a:solidFill>
                </a:rPr>
                <a:t>Good Facilitation</a:t>
              </a:r>
            </a:p>
          </p:txBody>
        </p:sp>
        <p:sp>
          <p:nvSpPr>
            <p:cNvPr id="8" name="TextBox 7"/>
            <p:cNvSpPr txBox="1"/>
            <p:nvPr/>
          </p:nvSpPr>
          <p:spPr>
            <a:xfrm>
              <a:off x="1149927" y="4550288"/>
              <a:ext cx="4724400" cy="415636"/>
            </a:xfrm>
            <a:prstGeom prst="rect">
              <a:avLst/>
            </a:prstGeom>
          </p:spPr>
          <p:txBody>
            <a:bodyPr vert="horz" wrap="square" lIns="0" tIns="0" rIns="0" bIns="0" rtlCol="0" anchor="t" anchorCtr="0">
              <a:noAutofit/>
            </a:bodyPr>
            <a:lstStyle/>
            <a:p>
              <a:r>
                <a:rPr lang="en-GB" sz="2800" b="1" dirty="0">
                  <a:solidFill>
                    <a:schemeClr val="accent6"/>
                  </a:solidFill>
                </a:rPr>
                <a:t>Respecting other opinions </a:t>
              </a:r>
            </a:p>
          </p:txBody>
        </p:sp>
        <p:sp>
          <p:nvSpPr>
            <p:cNvPr id="9" name="TextBox 8"/>
            <p:cNvSpPr txBox="1"/>
            <p:nvPr/>
          </p:nvSpPr>
          <p:spPr>
            <a:xfrm>
              <a:off x="1149926" y="5755634"/>
              <a:ext cx="6885709" cy="415636"/>
            </a:xfrm>
            <a:prstGeom prst="rect">
              <a:avLst/>
            </a:prstGeom>
          </p:spPr>
          <p:txBody>
            <a:bodyPr vert="horz" wrap="square" lIns="0" tIns="0" rIns="0" bIns="0" rtlCol="0" anchor="t" anchorCtr="0">
              <a:noAutofit/>
            </a:bodyPr>
            <a:lstStyle/>
            <a:p>
              <a:r>
                <a:rPr lang="en-GB" sz="2600" b="1" dirty="0">
                  <a:solidFill>
                    <a:schemeClr val="accent6"/>
                  </a:solidFill>
                </a:rPr>
                <a:t>Having a shared vision/common purpose </a:t>
              </a:r>
            </a:p>
          </p:txBody>
        </p:sp>
      </p:grpSp>
    </p:spTree>
    <p:extLst>
      <p:ext uri="{BB962C8B-B14F-4D97-AF65-F5344CB8AC3E}">
        <p14:creationId xmlns:p14="http://schemas.microsoft.com/office/powerpoint/2010/main" val="23774055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93" y="887839"/>
            <a:ext cx="7814209" cy="1197986"/>
          </a:xfrm>
        </p:spPr>
        <p:txBody>
          <a:bodyPr>
            <a:normAutofit/>
          </a:bodyPr>
          <a:lstStyle/>
          <a:p>
            <a:pPr algn="ctr"/>
            <a:r>
              <a:rPr lang="en-GB" sz="4000" dirty="0">
                <a:solidFill>
                  <a:srgbClr val="9B2C98"/>
                </a:solidFill>
              </a:rPr>
              <a:t>6 Phases of Co-production</a:t>
            </a:r>
          </a:p>
        </p:txBody>
      </p:sp>
      <p:sp>
        <p:nvSpPr>
          <p:cNvPr id="3" name="Content Placeholder 2"/>
          <p:cNvSpPr>
            <a:spLocks noGrp="1"/>
          </p:cNvSpPr>
          <p:nvPr>
            <p:ph sz="quarter" idx="11"/>
          </p:nvPr>
        </p:nvSpPr>
        <p:spPr>
          <a:xfrm>
            <a:off x="404092" y="2388736"/>
            <a:ext cx="7814210" cy="4186875"/>
          </a:xfrm>
        </p:spPr>
        <p:txBody>
          <a:bodyPr/>
          <a:lstStyle/>
          <a:p>
            <a:pPr marL="0" indent="0">
              <a:buNone/>
            </a:pPr>
            <a:r>
              <a:rPr lang="en-GB" dirty="0"/>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9488" y="1486832"/>
            <a:ext cx="4645025" cy="471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2249488" y="4383742"/>
            <a:ext cx="1274264" cy="87405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latin typeface="Calibri" panose="020F0502020204030204" pitchFamily="34" charset="0"/>
                <a:cs typeface="Calibri" panose="020F0502020204030204" pitchFamily="34" charset="0"/>
              </a:rPr>
              <a:t>5. Co-produce IPC</a:t>
            </a:r>
          </a:p>
        </p:txBody>
      </p:sp>
    </p:spTree>
    <p:extLst>
      <p:ext uri="{BB962C8B-B14F-4D97-AF65-F5344CB8AC3E}">
        <p14:creationId xmlns:p14="http://schemas.microsoft.com/office/powerpoint/2010/main" val="12594381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pPr marL="0" indent="0">
              <a:buNone/>
            </a:pPr>
            <a:r>
              <a:rPr lang="en-GB" dirty="0"/>
              <a:t> </a:t>
            </a:r>
          </a:p>
        </p:txBody>
      </p:sp>
      <p:sp>
        <p:nvSpPr>
          <p:cNvPr id="5" name="Rounded Rectangle 4"/>
          <p:cNvSpPr/>
          <p:nvPr/>
        </p:nvSpPr>
        <p:spPr>
          <a:xfrm>
            <a:off x="2380129" y="2447366"/>
            <a:ext cx="4061012" cy="2084294"/>
          </a:xfrm>
          <a:prstGeom prst="roundRect">
            <a:avLst/>
          </a:prstGeom>
          <a:solidFill>
            <a:srgbClr val="9BBB59"/>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white"/>
                </a:solidFill>
                <a:effectLst/>
                <a:uLnTx/>
                <a:uFillTx/>
                <a:latin typeface="Arial"/>
                <a:ea typeface="+mn-ea"/>
                <a:cs typeface="+mn-cs"/>
              </a:rPr>
              <a:t>Commitment &amp;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white"/>
                </a:solidFill>
                <a:effectLst/>
                <a:uLnTx/>
                <a:uFillTx/>
                <a:latin typeface="Arial"/>
                <a:ea typeface="+mn-ea"/>
                <a:cs typeface="+mn-cs"/>
              </a:rPr>
              <a:t> Leadership</a:t>
            </a:r>
          </a:p>
        </p:txBody>
      </p:sp>
    </p:spTree>
    <p:extLst>
      <p:ext uri="{BB962C8B-B14F-4D97-AF65-F5344CB8AC3E}">
        <p14:creationId xmlns:p14="http://schemas.microsoft.com/office/powerpoint/2010/main" val="14649003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49" y="979754"/>
            <a:ext cx="7814209" cy="1197986"/>
          </a:xfrm>
        </p:spPr>
        <p:txBody>
          <a:bodyPr>
            <a:normAutofit/>
          </a:bodyPr>
          <a:lstStyle/>
          <a:p>
            <a:pPr algn="ctr"/>
            <a:r>
              <a:rPr lang="en-GB" sz="4000" dirty="0">
                <a:solidFill>
                  <a:srgbClr val="9B2C98"/>
                </a:solidFill>
              </a:rPr>
              <a:t>Phases of Co-production</a:t>
            </a:r>
          </a:p>
        </p:txBody>
      </p:sp>
      <p:sp>
        <p:nvSpPr>
          <p:cNvPr id="3" name="Content Placeholder 2"/>
          <p:cNvSpPr>
            <a:spLocks noGrp="1"/>
          </p:cNvSpPr>
          <p:nvPr>
            <p:ph sz="quarter" idx="11"/>
          </p:nvPr>
        </p:nvSpPr>
        <p:spPr>
          <a:xfrm>
            <a:off x="514349" y="2177739"/>
            <a:ext cx="7814210" cy="3188086"/>
          </a:xfrm>
        </p:spPr>
        <p:txBody>
          <a:bodyPr>
            <a:normAutofit lnSpcReduction="10000"/>
          </a:bodyPr>
          <a:lstStyle/>
          <a:p>
            <a:pPr marL="0" indent="0" algn="ctr">
              <a:buNone/>
            </a:pPr>
            <a:r>
              <a:rPr lang="en-GB" sz="3000" b="1" dirty="0"/>
              <a:t>Why?</a:t>
            </a:r>
          </a:p>
          <a:p>
            <a:pPr>
              <a:buFont typeface="Arial" panose="020B0604020202020204" pitchFamily="34" charset="0"/>
              <a:buChar char="•"/>
            </a:pPr>
            <a:endParaRPr lang="en-GB" dirty="0"/>
          </a:p>
          <a:p>
            <a:r>
              <a:rPr lang="en-GB" dirty="0">
                <a:latin typeface="+mj-lt"/>
                <a:cs typeface="Calibri" panose="020F0502020204030204" pitchFamily="34" charset="0"/>
              </a:rPr>
              <a:t>So that it isn’t a side issue but is central to decision making within IPC</a:t>
            </a:r>
          </a:p>
          <a:p>
            <a:pPr marL="0" indent="0">
              <a:buNone/>
            </a:pPr>
            <a:endParaRPr lang="en-GB" dirty="0">
              <a:latin typeface="+mj-lt"/>
              <a:cs typeface="Calibri" panose="020F0502020204030204" pitchFamily="34" charset="0"/>
            </a:endParaRPr>
          </a:p>
          <a:p>
            <a:r>
              <a:rPr lang="en-GB" dirty="0">
                <a:latin typeface="+mj-lt"/>
                <a:cs typeface="Calibri" panose="020F0502020204030204" pitchFamily="34" charset="0"/>
              </a:rPr>
              <a:t>So that people feel valued and that their input is listened to</a:t>
            </a:r>
          </a:p>
          <a:p>
            <a:pPr marL="0" indent="0">
              <a:buNone/>
            </a:pPr>
            <a:endParaRPr lang="en-GB" dirty="0">
              <a:latin typeface="+mj-lt"/>
              <a:cs typeface="Calibri" panose="020F0502020204030204" pitchFamily="34" charset="0"/>
            </a:endParaRPr>
          </a:p>
          <a:p>
            <a:r>
              <a:rPr lang="en-GB" dirty="0">
                <a:latin typeface="+mj-lt"/>
                <a:cs typeface="Calibri" panose="020F0502020204030204" pitchFamily="34" charset="0"/>
              </a:rPr>
              <a:t>So that there is a shared understanding of what IPC is trying to achieve, both as organisations and as individuals</a:t>
            </a:r>
          </a:p>
          <a:p>
            <a:pPr>
              <a:buFont typeface="Arial" panose="020B0604020202020204" pitchFamily="34" charset="0"/>
              <a:buChar char="•"/>
            </a:pPr>
            <a:endParaRPr lang="en-GB"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659" y="1719453"/>
            <a:ext cx="2046053" cy="110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0367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514349" y="2178529"/>
            <a:ext cx="7814210" cy="3188086"/>
          </a:xfrm>
        </p:spPr>
        <p:txBody>
          <a:bodyPr>
            <a:normAutofit lnSpcReduction="10000"/>
          </a:bodyPr>
          <a:lstStyle/>
          <a:p>
            <a:pPr marL="0" indent="0" algn="ctr">
              <a:buNone/>
            </a:pPr>
            <a:r>
              <a:rPr lang="en-GB" sz="3000" b="1" dirty="0"/>
              <a:t>How?</a:t>
            </a:r>
          </a:p>
          <a:p>
            <a:pPr>
              <a:buFont typeface="Arial" panose="020B0604020202020204" pitchFamily="34" charset="0"/>
              <a:buChar char="•"/>
            </a:pPr>
            <a:endParaRPr lang="en-GB" dirty="0"/>
          </a:p>
          <a:p>
            <a:pPr marL="0" indent="0">
              <a:buNone/>
            </a:pPr>
            <a:r>
              <a:rPr lang="en-GB" dirty="0"/>
              <a:t>Developing a co-production strategy that demonstrates leadership, values and commitment in practice means: </a:t>
            </a:r>
          </a:p>
          <a:p>
            <a:r>
              <a:rPr lang="en-GB" dirty="0"/>
              <a:t>There is adequate time and resources available. </a:t>
            </a:r>
          </a:p>
          <a:p>
            <a:pPr marL="0" indent="0">
              <a:buNone/>
            </a:pPr>
            <a:endParaRPr lang="en-GB" sz="2400" dirty="0"/>
          </a:p>
          <a:p>
            <a:r>
              <a:rPr lang="en-GB" dirty="0"/>
              <a:t>An identified lead person within the IPC work-stream</a:t>
            </a:r>
          </a:p>
          <a:p>
            <a:pPr marL="0" indent="0">
              <a:buNone/>
            </a:pPr>
            <a:endParaRPr lang="en-GB" dirty="0"/>
          </a:p>
          <a:p>
            <a:r>
              <a:rPr lang="en-GB" dirty="0"/>
              <a:t>A skilled facilitator to develop a co-production peer network</a:t>
            </a:r>
            <a:r>
              <a:rPr lang="en-GB" dirty="0">
                <a:latin typeface="Gotham Book"/>
              </a:rPr>
              <a:t>. </a:t>
            </a:r>
          </a:p>
          <a:p>
            <a:pPr marL="0" indent="0">
              <a:buNone/>
            </a:pPr>
            <a:endParaRPr lang="en-GB" dirty="0">
              <a:solidFill>
                <a:srgbClr val="000000"/>
              </a:solidFill>
              <a:latin typeface="Gotham Book"/>
            </a:endParaRPr>
          </a:p>
          <a:p>
            <a:endParaRPr lang="en-GB" dirty="0">
              <a:solidFill>
                <a:srgbClr val="000000"/>
              </a:solidFill>
              <a:latin typeface="Gotham Book"/>
            </a:endParaRPr>
          </a:p>
          <a:p>
            <a:pPr>
              <a:buFont typeface="Arial" panose="020B0604020202020204" pitchFamily="34" charset="0"/>
              <a:buChar char="•"/>
            </a:pPr>
            <a:endParaRPr lang="en-GB" dirty="0"/>
          </a:p>
        </p:txBody>
      </p:sp>
      <p:sp>
        <p:nvSpPr>
          <p:cNvPr id="5" name="Title 1"/>
          <p:cNvSpPr txBox="1">
            <a:spLocks/>
          </p:cNvSpPr>
          <p:nvPr/>
        </p:nvSpPr>
        <p:spPr>
          <a:xfrm>
            <a:off x="514350" y="980543"/>
            <a:ext cx="7814209" cy="1197986"/>
          </a:xfrm>
          <a:prstGeom prst="rect">
            <a:avLst/>
          </a:prstGeom>
        </p:spPr>
        <p:txBody>
          <a:bodyPr vert="horz" lIns="0" tIns="0" rIns="0" bIns="0" rtlCol="0" anchor="t" anchorCtr="0">
            <a:normAutofit/>
          </a:bodyPr>
          <a:lstStyle>
            <a:lvl1pPr algn="l" defTabSz="457200" rtl="0" eaLnBrk="1" latinLnBrk="0" hangingPunct="1">
              <a:spcBef>
                <a:spcPct val="0"/>
              </a:spcBef>
              <a:buNone/>
              <a:defRPr lang="en-GB" sz="3200" b="1" i="0" kern="1200" baseline="0">
                <a:solidFill>
                  <a:schemeClr val="bg2"/>
                </a:solidFill>
                <a:latin typeface="Arial"/>
                <a:ea typeface="+mj-ea"/>
                <a:cs typeface="Arial"/>
              </a:defRPr>
            </a:lvl1pPr>
          </a:lstStyle>
          <a:p>
            <a:pPr algn="ctr"/>
            <a:r>
              <a:rPr lang="en-GB" sz="4000" dirty="0">
                <a:solidFill>
                  <a:srgbClr val="9B2C98"/>
                </a:solidFill>
              </a:rPr>
              <a:t>Phases of Co-production</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659" y="1719453"/>
            <a:ext cx="2046053" cy="110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0103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380129" y="2447366"/>
            <a:ext cx="4061012" cy="2084294"/>
          </a:xfrm>
          <a:prstGeom prst="roundRect">
            <a:avLst/>
          </a:prstGeom>
          <a:solidFill>
            <a:srgbClr val="00B05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white"/>
                </a:solidFill>
                <a:effectLst/>
                <a:uLnTx/>
                <a:uFillTx/>
                <a:latin typeface="Arial"/>
                <a:ea typeface="+mn-ea"/>
                <a:cs typeface="+mn-cs"/>
              </a:rPr>
              <a:t>Contact &amp;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white"/>
                </a:solidFill>
                <a:effectLst/>
                <a:uLnTx/>
                <a:uFillTx/>
                <a:latin typeface="Arial"/>
                <a:ea typeface="+mn-ea"/>
                <a:cs typeface="+mn-cs"/>
              </a:rPr>
              <a:t>Connect</a:t>
            </a:r>
          </a:p>
        </p:txBody>
      </p:sp>
    </p:spTree>
    <p:extLst>
      <p:ext uri="{BB962C8B-B14F-4D97-AF65-F5344CB8AC3E}">
        <p14:creationId xmlns:p14="http://schemas.microsoft.com/office/powerpoint/2010/main" val="13067197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pPr marL="0" indent="0">
              <a:buNone/>
            </a:pPr>
            <a:r>
              <a:rPr lang="en-GB" dirty="0"/>
              <a:t> </a:t>
            </a:r>
          </a:p>
        </p:txBody>
      </p:sp>
      <p:sp>
        <p:nvSpPr>
          <p:cNvPr id="5" name="Content Placeholder 2"/>
          <p:cNvSpPr txBox="1">
            <a:spLocks/>
          </p:cNvSpPr>
          <p:nvPr/>
        </p:nvSpPr>
        <p:spPr>
          <a:xfrm>
            <a:off x="404092" y="2159923"/>
            <a:ext cx="7814210" cy="3188086"/>
          </a:xfrm>
          <a:prstGeom prst="rect">
            <a:avLst/>
          </a:prstGeom>
        </p:spPr>
        <p:txBody>
          <a:bodyPr vert="horz" lIns="91440" tIns="0" rIns="0" bIns="45720" rtlCol="0">
            <a:normAutofit/>
          </a:bodyPr>
          <a:lstStyle>
            <a:lvl1pPr marL="342900" indent="-34290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1pPr>
            <a:lvl2pPr marL="742950" indent="-28575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2pPr>
            <a:lvl3pPr marL="1143000" indent="-22860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3pPr>
            <a:lvl4pPr marL="1600200" indent="-22860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4pPr>
            <a:lvl5pPr marL="2057400" indent="-22860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GB" sz="3000" b="1" dirty="0"/>
              <a:t>Why?</a:t>
            </a:r>
          </a:p>
          <a:p>
            <a:pPr>
              <a:buFont typeface="Arial" panose="020B0604020202020204" pitchFamily="34" charset="0"/>
              <a:buChar char="•"/>
            </a:pPr>
            <a:endParaRPr lang="en-GB" dirty="0"/>
          </a:p>
          <a:p>
            <a:r>
              <a:rPr lang="en-GB" dirty="0">
                <a:latin typeface="Gotham Book"/>
              </a:rPr>
              <a:t>To reach local people with direct experience</a:t>
            </a:r>
          </a:p>
          <a:p>
            <a:pPr marL="0" indent="0">
              <a:buNone/>
            </a:pPr>
            <a:endParaRPr lang="en-GB" dirty="0">
              <a:latin typeface="Gotham Book"/>
            </a:endParaRPr>
          </a:p>
          <a:p>
            <a:r>
              <a:rPr lang="en-GB" dirty="0">
                <a:latin typeface="Gotham Book"/>
              </a:rPr>
              <a:t>To ensure that the people who are doing co-production have the most relevant experience for IPC</a:t>
            </a:r>
          </a:p>
          <a:p>
            <a:pPr marL="0" indent="0">
              <a:buNone/>
            </a:pPr>
            <a:endParaRPr lang="en-GB" dirty="0">
              <a:latin typeface="Gotham Book"/>
            </a:endParaRPr>
          </a:p>
          <a:p>
            <a:r>
              <a:rPr lang="en-GB" dirty="0">
                <a:latin typeface="Gotham Book"/>
              </a:rPr>
              <a:t>To grow an effective group of people</a:t>
            </a:r>
          </a:p>
          <a:p>
            <a:pPr marL="0" indent="0">
              <a:buNone/>
            </a:pPr>
            <a:endParaRPr lang="en-GB" dirty="0">
              <a:solidFill>
                <a:srgbClr val="000000"/>
              </a:solidFill>
              <a:latin typeface="Gotham Book"/>
            </a:endParaRPr>
          </a:p>
          <a:p>
            <a:pPr>
              <a:buFont typeface="Arial" panose="020B0604020202020204" pitchFamily="34" charset="0"/>
              <a:buChar char="•"/>
            </a:pPr>
            <a:endParaRPr lang="en-GB" dirty="0">
              <a:solidFill>
                <a:srgbClr val="000000"/>
              </a:solidFill>
              <a:latin typeface="Gotham Book"/>
            </a:endParaRPr>
          </a:p>
          <a:p>
            <a:endParaRPr lang="en-GB" dirty="0">
              <a:solidFill>
                <a:srgbClr val="000000"/>
              </a:solidFill>
              <a:latin typeface="Gotham Book"/>
            </a:endParaRPr>
          </a:p>
          <a:p>
            <a:pPr>
              <a:buFont typeface="Arial" panose="020B0604020202020204" pitchFamily="34" charset="0"/>
              <a:buChar char="•"/>
            </a:pPr>
            <a:endParaRPr lang="en-GB" dirty="0"/>
          </a:p>
        </p:txBody>
      </p:sp>
      <p:sp>
        <p:nvSpPr>
          <p:cNvPr id="7" name="Title 1"/>
          <p:cNvSpPr>
            <a:spLocks noGrp="1"/>
          </p:cNvSpPr>
          <p:nvPr>
            <p:ph type="title"/>
          </p:nvPr>
        </p:nvSpPr>
        <p:spPr>
          <a:xfrm>
            <a:off x="514350" y="1082961"/>
            <a:ext cx="7814209" cy="1197986"/>
          </a:xfrm>
        </p:spPr>
        <p:txBody>
          <a:bodyPr>
            <a:normAutofit/>
          </a:bodyPr>
          <a:lstStyle/>
          <a:p>
            <a:pPr algn="ctr"/>
            <a:r>
              <a:rPr lang="en-GB" sz="4000" dirty="0">
                <a:solidFill>
                  <a:srgbClr val="9B2C98"/>
                </a:solidFill>
              </a:rPr>
              <a:t>Phases of Co-production</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235" y="1774363"/>
            <a:ext cx="1857858" cy="978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29332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pPr marL="0" indent="0">
              <a:buNone/>
            </a:pPr>
            <a:r>
              <a:rPr lang="en-GB" dirty="0"/>
              <a:t> </a:t>
            </a:r>
          </a:p>
        </p:txBody>
      </p:sp>
      <p:sp>
        <p:nvSpPr>
          <p:cNvPr id="5" name="Content Placeholder 2"/>
          <p:cNvSpPr txBox="1">
            <a:spLocks/>
          </p:cNvSpPr>
          <p:nvPr/>
        </p:nvSpPr>
        <p:spPr>
          <a:xfrm>
            <a:off x="404092" y="2267145"/>
            <a:ext cx="7814210" cy="3857430"/>
          </a:xfrm>
          <a:prstGeom prst="rect">
            <a:avLst/>
          </a:prstGeom>
        </p:spPr>
        <p:txBody>
          <a:bodyPr vert="horz" lIns="91440" tIns="0" rIns="0" bIns="45720" rtlCol="0">
            <a:normAutofit fontScale="92500" lnSpcReduction="20000"/>
          </a:bodyPr>
          <a:lstStyle>
            <a:lvl1pPr marL="342900" indent="-34290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1pPr>
            <a:lvl2pPr marL="742950" indent="-28575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2pPr>
            <a:lvl3pPr marL="1143000" indent="-22860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3pPr>
            <a:lvl4pPr marL="1600200" indent="-22860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4pPr>
            <a:lvl5pPr marL="2057400" indent="-22860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A00054"/>
              </a:buClr>
              <a:buFont typeface="Arial"/>
              <a:buNone/>
            </a:pPr>
            <a:r>
              <a:rPr lang="en-GB" sz="3000" b="1" dirty="0"/>
              <a:t>How?</a:t>
            </a:r>
          </a:p>
          <a:p>
            <a:pPr marL="0" indent="0">
              <a:buNone/>
            </a:pPr>
            <a:endParaRPr lang="en-GB" sz="2400" dirty="0">
              <a:latin typeface="Gotham Book"/>
            </a:endParaRPr>
          </a:p>
          <a:p>
            <a:r>
              <a:rPr lang="en-GB" dirty="0">
                <a:latin typeface="Gotham Book"/>
              </a:rPr>
              <a:t>Make any invitation short and friendly. Be clear about what is being offered to people. </a:t>
            </a:r>
          </a:p>
          <a:p>
            <a:endParaRPr lang="en-GB" sz="2400" dirty="0">
              <a:latin typeface="Gotham Book"/>
            </a:endParaRPr>
          </a:p>
          <a:p>
            <a:r>
              <a:rPr lang="en-GB" dirty="0">
                <a:latin typeface="Gotham Book"/>
              </a:rPr>
              <a:t>Have meetings in an informal, accessible community setting not an office. </a:t>
            </a:r>
          </a:p>
          <a:p>
            <a:pPr marL="0" indent="0">
              <a:buNone/>
            </a:pPr>
            <a:endParaRPr lang="en-GB" dirty="0">
              <a:latin typeface="Gotham Book"/>
            </a:endParaRPr>
          </a:p>
          <a:p>
            <a:r>
              <a:rPr lang="en-GB" dirty="0">
                <a:latin typeface="Gotham Book"/>
              </a:rPr>
              <a:t>Let people know if their travel expenses may be reimbursed and that there will be some refreshments. </a:t>
            </a:r>
          </a:p>
          <a:p>
            <a:endParaRPr lang="en-GB" sz="2400" dirty="0">
              <a:latin typeface="Gotham Book"/>
            </a:endParaRPr>
          </a:p>
          <a:p>
            <a:r>
              <a:rPr lang="en-GB" dirty="0">
                <a:latin typeface="Gotham Book"/>
              </a:rPr>
              <a:t>Be clear with everyone that the contacting and connecting is to people with lived experience, and why. </a:t>
            </a:r>
          </a:p>
          <a:p>
            <a:endParaRPr lang="en-GB" dirty="0">
              <a:solidFill>
                <a:srgbClr val="000000"/>
              </a:solidFill>
              <a:latin typeface="Gotham Book"/>
            </a:endParaRPr>
          </a:p>
          <a:p>
            <a:pPr>
              <a:buClr>
                <a:srgbClr val="A00054"/>
              </a:buClr>
              <a:buFont typeface="Arial" panose="020B0604020202020204" pitchFamily="34" charset="0"/>
              <a:buChar char="•"/>
            </a:pPr>
            <a:endParaRPr lang="en-GB" dirty="0">
              <a:solidFill>
                <a:srgbClr val="000000"/>
              </a:solidFill>
              <a:latin typeface="Gotham Book"/>
            </a:endParaRPr>
          </a:p>
          <a:p>
            <a:pPr>
              <a:buClr>
                <a:srgbClr val="A00054"/>
              </a:buClr>
            </a:pPr>
            <a:endParaRPr lang="en-GB" dirty="0">
              <a:solidFill>
                <a:srgbClr val="000000"/>
              </a:solidFill>
              <a:latin typeface="Gotham Book"/>
            </a:endParaRPr>
          </a:p>
          <a:p>
            <a:pPr>
              <a:buClr>
                <a:srgbClr val="A00054"/>
              </a:buClr>
              <a:buFont typeface="Arial" panose="020B0604020202020204" pitchFamily="34" charset="0"/>
              <a:buChar char="•"/>
            </a:pPr>
            <a:endParaRPr lang="en-GB" dirty="0"/>
          </a:p>
        </p:txBody>
      </p:sp>
      <p:sp>
        <p:nvSpPr>
          <p:cNvPr id="7" name="Title 1"/>
          <p:cNvSpPr>
            <a:spLocks noGrp="1"/>
          </p:cNvSpPr>
          <p:nvPr>
            <p:ph type="title"/>
          </p:nvPr>
        </p:nvSpPr>
        <p:spPr>
          <a:xfrm>
            <a:off x="514349" y="1069159"/>
            <a:ext cx="7814209" cy="1197986"/>
          </a:xfrm>
        </p:spPr>
        <p:txBody>
          <a:bodyPr>
            <a:normAutofit/>
          </a:bodyPr>
          <a:lstStyle/>
          <a:p>
            <a:pPr algn="ctr"/>
            <a:r>
              <a:rPr lang="en-GB" sz="4000" dirty="0">
                <a:solidFill>
                  <a:srgbClr val="9B2C98"/>
                </a:solidFill>
              </a:rPr>
              <a:t>Phases of Co-production</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235" y="1774363"/>
            <a:ext cx="1857858" cy="978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99691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770094" y="2541494"/>
            <a:ext cx="3886200" cy="1936377"/>
          </a:xfrm>
          <a:prstGeom prst="roundRect">
            <a:avLst/>
          </a:prstGeom>
          <a:solidFill>
            <a:srgbClr val="4BACC6"/>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white"/>
                </a:solidFill>
                <a:effectLst/>
                <a:uLnTx/>
                <a:uFillTx/>
                <a:latin typeface="Arial"/>
                <a:ea typeface="+mn-ea"/>
                <a:cs typeface="+mn-cs"/>
              </a:rPr>
              <a:t>Agree a Common Purpose</a:t>
            </a:r>
          </a:p>
        </p:txBody>
      </p:sp>
    </p:spTree>
    <p:extLst>
      <p:ext uri="{BB962C8B-B14F-4D97-AF65-F5344CB8AC3E}">
        <p14:creationId xmlns:p14="http://schemas.microsoft.com/office/powerpoint/2010/main" val="3507870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92" y="993096"/>
            <a:ext cx="7814209" cy="1197986"/>
          </a:xfrm>
        </p:spPr>
        <p:txBody>
          <a:bodyPr/>
          <a:lstStyle/>
          <a:p>
            <a:pPr algn="ctr"/>
            <a:r>
              <a:rPr lang="en-US" altLang="en-US" sz="4000" dirty="0">
                <a:solidFill>
                  <a:srgbClr val="9B2C98"/>
                </a:solidFill>
                <a:latin typeface="Arial" panose="020B0604020202020204" pitchFamily="34" charset="0"/>
                <a:cs typeface="Arial" panose="020B0604020202020204" pitchFamily="34" charset="0"/>
              </a:rPr>
              <a:t>Working together comfortably</a:t>
            </a:r>
            <a:endParaRPr lang="en-GB" dirty="0">
              <a:solidFill>
                <a:srgbClr val="9B2C98"/>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1"/>
          </p:nvPr>
        </p:nvSpPr>
        <p:spPr>
          <a:xfrm>
            <a:off x="1329790" y="2548639"/>
            <a:ext cx="7814210" cy="3806455"/>
          </a:xfrm>
        </p:spPr>
        <p:txBody>
          <a:bodyPr>
            <a:normAutofit lnSpcReduction="10000"/>
          </a:bodyPr>
          <a:lstStyle/>
          <a:p>
            <a:pPr lvl="0" fontAlgn="base">
              <a:spcBef>
                <a:spcPct val="0"/>
              </a:spcBef>
              <a:spcAft>
                <a:spcPct val="0"/>
              </a:spcAft>
              <a:buClrTx/>
              <a:buFont typeface="Arial" pitchFamily="34" charset="0"/>
              <a:buChar char="•"/>
              <a:defRPr/>
            </a:pPr>
            <a:r>
              <a:rPr lang="en-US" sz="2400" dirty="0">
                <a:solidFill>
                  <a:srgbClr val="626262"/>
                </a:solidFill>
                <a:latin typeface="Calibri"/>
              </a:rPr>
              <a:t>Mobile phones off or on silent </a:t>
            </a:r>
          </a:p>
          <a:p>
            <a:pPr marL="0" lvl="0" indent="0" fontAlgn="base">
              <a:spcBef>
                <a:spcPct val="0"/>
              </a:spcBef>
              <a:spcAft>
                <a:spcPct val="0"/>
              </a:spcAft>
              <a:buClrTx/>
              <a:buNone/>
              <a:defRPr/>
            </a:pPr>
            <a:endParaRPr lang="en-US" sz="2400" dirty="0">
              <a:solidFill>
                <a:srgbClr val="626262"/>
              </a:solidFill>
              <a:latin typeface="Calibri"/>
            </a:endParaRPr>
          </a:p>
          <a:p>
            <a:pPr lvl="0" fontAlgn="base">
              <a:spcBef>
                <a:spcPct val="0"/>
              </a:spcBef>
              <a:spcAft>
                <a:spcPct val="0"/>
              </a:spcAft>
              <a:buClrTx/>
              <a:buFont typeface="Arial" pitchFamily="34" charset="0"/>
              <a:buChar char="•"/>
              <a:defRPr/>
            </a:pPr>
            <a:r>
              <a:rPr lang="en-US" sz="2400" dirty="0">
                <a:solidFill>
                  <a:srgbClr val="626262"/>
                </a:solidFill>
                <a:latin typeface="Calibri"/>
              </a:rPr>
              <a:t>Responsibility for our own comfort</a:t>
            </a:r>
          </a:p>
          <a:p>
            <a:pPr lvl="0" fontAlgn="base">
              <a:spcBef>
                <a:spcPct val="0"/>
              </a:spcBef>
              <a:spcAft>
                <a:spcPct val="0"/>
              </a:spcAft>
              <a:buClrTx/>
              <a:buFont typeface="Arial" pitchFamily="34" charset="0"/>
              <a:buChar char="•"/>
              <a:defRPr/>
            </a:pPr>
            <a:endParaRPr lang="en-US" sz="2400" dirty="0">
              <a:solidFill>
                <a:srgbClr val="626262"/>
              </a:solidFill>
              <a:latin typeface="Calibri"/>
            </a:endParaRPr>
          </a:p>
          <a:p>
            <a:pPr lvl="0" fontAlgn="base">
              <a:spcBef>
                <a:spcPct val="0"/>
              </a:spcBef>
              <a:spcAft>
                <a:spcPct val="0"/>
              </a:spcAft>
              <a:buClrTx/>
              <a:buFont typeface="Arial" pitchFamily="34" charset="0"/>
              <a:buChar char="•"/>
              <a:defRPr/>
            </a:pPr>
            <a:r>
              <a:rPr lang="en-US" sz="2400" dirty="0">
                <a:solidFill>
                  <a:srgbClr val="626262"/>
                </a:solidFill>
                <a:latin typeface="Calibri"/>
              </a:rPr>
              <a:t>Allow everyone the chance to speak</a:t>
            </a:r>
          </a:p>
          <a:p>
            <a:pPr lvl="0" fontAlgn="base">
              <a:spcBef>
                <a:spcPct val="0"/>
              </a:spcBef>
              <a:spcAft>
                <a:spcPct val="0"/>
              </a:spcAft>
              <a:buClrTx/>
              <a:buFont typeface="Arial" pitchFamily="34" charset="0"/>
              <a:buChar char="•"/>
              <a:defRPr/>
            </a:pPr>
            <a:endParaRPr lang="en-US" sz="2400" dirty="0">
              <a:solidFill>
                <a:srgbClr val="626262"/>
              </a:solidFill>
              <a:latin typeface="Calibri"/>
            </a:endParaRPr>
          </a:p>
          <a:p>
            <a:pPr lvl="0" fontAlgn="base">
              <a:spcBef>
                <a:spcPct val="0"/>
              </a:spcBef>
              <a:spcAft>
                <a:spcPct val="0"/>
              </a:spcAft>
              <a:buClrTx/>
              <a:buFont typeface="Arial" pitchFamily="34" charset="0"/>
              <a:buChar char="•"/>
              <a:defRPr/>
            </a:pPr>
            <a:r>
              <a:rPr lang="en-US" sz="2400" dirty="0">
                <a:solidFill>
                  <a:srgbClr val="626262"/>
                </a:solidFill>
                <a:latin typeface="Calibri"/>
              </a:rPr>
              <a:t>Ask the questions that are in your head</a:t>
            </a:r>
          </a:p>
          <a:p>
            <a:pPr lvl="0" fontAlgn="base">
              <a:spcBef>
                <a:spcPct val="0"/>
              </a:spcBef>
              <a:spcAft>
                <a:spcPct val="0"/>
              </a:spcAft>
              <a:buClrTx/>
              <a:buFont typeface="Arial" pitchFamily="34" charset="0"/>
              <a:buChar char="•"/>
              <a:defRPr/>
            </a:pPr>
            <a:endParaRPr lang="en-US" sz="2400" dirty="0">
              <a:solidFill>
                <a:srgbClr val="626262"/>
              </a:solidFill>
              <a:latin typeface="Calibri"/>
            </a:endParaRPr>
          </a:p>
          <a:p>
            <a:pPr lvl="0" fontAlgn="base">
              <a:spcBef>
                <a:spcPct val="0"/>
              </a:spcBef>
              <a:spcAft>
                <a:spcPct val="0"/>
              </a:spcAft>
              <a:buClrTx/>
              <a:buFont typeface="Arial" pitchFamily="34" charset="0"/>
              <a:buChar char="•"/>
              <a:defRPr/>
            </a:pPr>
            <a:r>
              <a:rPr lang="en-US" sz="2400" dirty="0">
                <a:solidFill>
                  <a:srgbClr val="626262"/>
                </a:solidFill>
                <a:latin typeface="Calibri"/>
              </a:rPr>
              <a:t>We all have knowledge to share and we’re all learning</a:t>
            </a:r>
          </a:p>
          <a:p>
            <a:pPr lvl="0" fontAlgn="base">
              <a:spcBef>
                <a:spcPct val="0"/>
              </a:spcBef>
              <a:spcAft>
                <a:spcPct val="0"/>
              </a:spcAft>
              <a:buClrTx/>
              <a:buFont typeface="Arial" pitchFamily="34" charset="0"/>
              <a:buChar char="•"/>
              <a:defRPr/>
            </a:pPr>
            <a:endParaRPr lang="en-US" sz="2400" dirty="0">
              <a:solidFill>
                <a:srgbClr val="626262"/>
              </a:solidFill>
              <a:latin typeface="Calibri"/>
            </a:endParaRPr>
          </a:p>
          <a:p>
            <a:pPr lvl="0" fontAlgn="base">
              <a:spcBef>
                <a:spcPct val="0"/>
              </a:spcBef>
              <a:spcAft>
                <a:spcPct val="0"/>
              </a:spcAft>
              <a:buClrTx/>
              <a:buFont typeface="Arial" pitchFamily="34" charset="0"/>
              <a:buChar char="•"/>
              <a:defRPr/>
            </a:pPr>
            <a:r>
              <a:rPr lang="en-US" sz="2400" dirty="0">
                <a:solidFill>
                  <a:srgbClr val="626262"/>
                </a:solidFill>
                <a:latin typeface="Calibri"/>
              </a:rPr>
              <a:t>5 minute rule and “park the issue”</a:t>
            </a:r>
          </a:p>
          <a:p>
            <a:pPr marL="0" indent="0">
              <a:buNone/>
            </a:pPr>
            <a:endParaRPr lang="en-GB" dirty="0"/>
          </a:p>
        </p:txBody>
      </p:sp>
      <p:pic>
        <p:nvPicPr>
          <p:cNvPr id="4" name="Picture 7" descr="C:\Users\Rita\AppData\Local\Microsoft\Windows\INetCache\IE\9ELSFULO\sa1_collaborat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6483" y="2246578"/>
            <a:ext cx="1990578" cy="141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5863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404093" y="2543744"/>
            <a:ext cx="7814210" cy="3666556"/>
          </a:xfrm>
        </p:spPr>
        <p:txBody>
          <a:bodyPr/>
          <a:lstStyle/>
          <a:p>
            <a:pPr marL="0" indent="0">
              <a:buNone/>
            </a:pPr>
            <a:r>
              <a:rPr lang="en-GB" dirty="0"/>
              <a:t> </a:t>
            </a:r>
          </a:p>
        </p:txBody>
      </p:sp>
      <p:sp>
        <p:nvSpPr>
          <p:cNvPr id="5" name="Content Placeholder 2"/>
          <p:cNvSpPr txBox="1">
            <a:spLocks/>
          </p:cNvSpPr>
          <p:nvPr/>
        </p:nvSpPr>
        <p:spPr>
          <a:xfrm>
            <a:off x="514350" y="2183070"/>
            <a:ext cx="7814210" cy="3857430"/>
          </a:xfrm>
          <a:prstGeom prst="rect">
            <a:avLst/>
          </a:prstGeom>
        </p:spPr>
        <p:txBody>
          <a:bodyPr vert="horz" lIns="91440" tIns="0" rIns="0" bIns="45720" rtlCol="0">
            <a:normAutofit/>
          </a:bodyPr>
          <a:lstStyle>
            <a:lvl1pPr marL="342900" indent="-34290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1pPr>
            <a:lvl2pPr marL="742950" indent="-28575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2pPr>
            <a:lvl3pPr marL="1143000" indent="-22860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3pPr>
            <a:lvl4pPr marL="1600200" indent="-22860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4pPr>
            <a:lvl5pPr marL="2057400" indent="-22860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A00054"/>
              </a:buClr>
              <a:buFont typeface="Arial"/>
              <a:buNone/>
            </a:pPr>
            <a:r>
              <a:rPr lang="en-GB" sz="3000" b="1" dirty="0"/>
              <a:t>Why?</a:t>
            </a:r>
          </a:p>
          <a:p>
            <a:pPr marL="0" indent="0">
              <a:buNone/>
            </a:pPr>
            <a:endParaRPr lang="en-GB" sz="2400" dirty="0">
              <a:latin typeface="Gotham Book"/>
            </a:endParaRPr>
          </a:p>
          <a:p>
            <a:r>
              <a:rPr lang="en-GB" dirty="0">
                <a:latin typeface="Gotham Book"/>
              </a:rPr>
              <a:t>It’s important to be clear about what the group are trying to achieve and how that will happen 	</a:t>
            </a:r>
          </a:p>
          <a:p>
            <a:pPr marL="0" indent="0">
              <a:buNone/>
            </a:pPr>
            <a:endParaRPr lang="en-GB" dirty="0">
              <a:latin typeface="Gotham Book"/>
            </a:endParaRPr>
          </a:p>
          <a:p>
            <a:r>
              <a:rPr lang="en-GB" dirty="0">
                <a:latin typeface="Gotham Book"/>
              </a:rPr>
              <a:t>To be clear about the scope of everyone’s commitment. </a:t>
            </a:r>
          </a:p>
          <a:p>
            <a:pPr marL="0" indent="0">
              <a:buNone/>
            </a:pPr>
            <a:endParaRPr lang="en-GB" dirty="0">
              <a:latin typeface="Gotham Book"/>
            </a:endParaRPr>
          </a:p>
          <a:p>
            <a:pPr>
              <a:buFont typeface="Arial" panose="020B0604020202020204" pitchFamily="34" charset="0"/>
              <a:buChar char="•"/>
            </a:pPr>
            <a:r>
              <a:rPr lang="en-GB" dirty="0">
                <a:latin typeface="Gotham Book"/>
              </a:rPr>
              <a:t>To co-create a vision for IPC on how we will work together</a:t>
            </a:r>
          </a:p>
          <a:p>
            <a:endParaRPr lang="en-GB" dirty="0">
              <a:solidFill>
                <a:srgbClr val="000000"/>
              </a:solidFill>
              <a:latin typeface="Gotham Book"/>
            </a:endParaRPr>
          </a:p>
          <a:p>
            <a:pPr>
              <a:buClr>
                <a:srgbClr val="A00054"/>
              </a:buClr>
              <a:buFont typeface="Arial" panose="020B0604020202020204" pitchFamily="34" charset="0"/>
              <a:buChar char="•"/>
            </a:pPr>
            <a:endParaRPr lang="en-GB" dirty="0">
              <a:solidFill>
                <a:srgbClr val="000000"/>
              </a:solidFill>
              <a:latin typeface="Gotham Book"/>
            </a:endParaRPr>
          </a:p>
          <a:p>
            <a:pPr>
              <a:buClr>
                <a:srgbClr val="A00054"/>
              </a:buClr>
            </a:pPr>
            <a:endParaRPr lang="en-GB" dirty="0">
              <a:solidFill>
                <a:srgbClr val="000000"/>
              </a:solidFill>
              <a:latin typeface="Gotham Book"/>
            </a:endParaRPr>
          </a:p>
          <a:p>
            <a:pPr>
              <a:buClr>
                <a:srgbClr val="A00054"/>
              </a:buClr>
              <a:buFont typeface="Arial" panose="020B0604020202020204" pitchFamily="34" charset="0"/>
              <a:buChar char="•"/>
            </a:pPr>
            <a:endParaRPr lang="en-GB" dirty="0"/>
          </a:p>
        </p:txBody>
      </p:sp>
      <p:sp>
        <p:nvSpPr>
          <p:cNvPr id="7" name="Title 1"/>
          <p:cNvSpPr>
            <a:spLocks noGrp="1"/>
          </p:cNvSpPr>
          <p:nvPr>
            <p:ph type="title"/>
          </p:nvPr>
        </p:nvSpPr>
        <p:spPr>
          <a:xfrm>
            <a:off x="514350" y="1008637"/>
            <a:ext cx="7814209" cy="1197986"/>
          </a:xfrm>
        </p:spPr>
        <p:txBody>
          <a:bodyPr>
            <a:normAutofit/>
          </a:bodyPr>
          <a:lstStyle/>
          <a:p>
            <a:pPr algn="ctr"/>
            <a:r>
              <a:rPr lang="en-GB" sz="4000" dirty="0">
                <a:solidFill>
                  <a:srgbClr val="9B2C98"/>
                </a:solidFill>
              </a:rPr>
              <a:t>Phases of Co-production</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665" y="1831606"/>
            <a:ext cx="1916461" cy="978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51098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404093" y="2543744"/>
            <a:ext cx="7814210" cy="3666556"/>
          </a:xfrm>
        </p:spPr>
        <p:txBody>
          <a:bodyPr/>
          <a:lstStyle/>
          <a:p>
            <a:pPr marL="0" indent="0">
              <a:buNone/>
            </a:pPr>
            <a:r>
              <a:rPr lang="en-GB" dirty="0"/>
              <a:t> </a:t>
            </a:r>
          </a:p>
        </p:txBody>
      </p:sp>
      <p:sp>
        <p:nvSpPr>
          <p:cNvPr id="5" name="Content Placeholder 2"/>
          <p:cNvSpPr txBox="1">
            <a:spLocks/>
          </p:cNvSpPr>
          <p:nvPr/>
        </p:nvSpPr>
        <p:spPr>
          <a:xfrm>
            <a:off x="556492" y="2177740"/>
            <a:ext cx="7814210" cy="3857430"/>
          </a:xfrm>
          <a:prstGeom prst="rect">
            <a:avLst/>
          </a:prstGeom>
        </p:spPr>
        <p:txBody>
          <a:bodyPr vert="horz" lIns="91440" tIns="0" rIns="0" bIns="45720" rtlCol="0">
            <a:normAutofit lnSpcReduction="10000"/>
          </a:bodyPr>
          <a:lstStyle>
            <a:lvl1pPr marL="342900" indent="-34290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1pPr>
            <a:lvl2pPr marL="742950" indent="-28575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2pPr>
            <a:lvl3pPr marL="1143000" indent="-22860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3pPr>
            <a:lvl4pPr marL="1600200" indent="-22860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4pPr>
            <a:lvl5pPr marL="2057400" indent="-22860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A00054"/>
              </a:buClr>
              <a:buFont typeface="Arial"/>
              <a:buNone/>
            </a:pPr>
            <a:r>
              <a:rPr lang="en-GB" sz="3000" b="1" dirty="0"/>
              <a:t>How?</a:t>
            </a:r>
          </a:p>
          <a:p>
            <a:pPr marL="0" indent="0">
              <a:buClr>
                <a:srgbClr val="A00054"/>
              </a:buClr>
              <a:buFont typeface="Arial"/>
              <a:buNone/>
            </a:pPr>
            <a:endParaRPr lang="en-GB" sz="2400" dirty="0">
              <a:latin typeface="Gotham Book"/>
            </a:endParaRPr>
          </a:p>
          <a:p>
            <a:pPr>
              <a:buClr>
                <a:srgbClr val="A00054"/>
              </a:buClr>
            </a:pPr>
            <a:r>
              <a:rPr lang="en-GB" dirty="0">
                <a:latin typeface="Gotham Book"/>
              </a:rPr>
              <a:t>Take time and work through stages of group development</a:t>
            </a:r>
          </a:p>
          <a:p>
            <a:pPr marL="0" indent="0">
              <a:buClr>
                <a:srgbClr val="A00054"/>
              </a:buClr>
              <a:buNone/>
            </a:pPr>
            <a:endParaRPr lang="en-GB" dirty="0">
              <a:latin typeface="Gotham Book"/>
            </a:endParaRPr>
          </a:p>
          <a:p>
            <a:pPr>
              <a:buClr>
                <a:srgbClr val="A00054"/>
              </a:buClr>
            </a:pPr>
            <a:r>
              <a:rPr lang="en-GB" dirty="0">
                <a:latin typeface="Gotham Book"/>
              </a:rPr>
              <a:t>Group gain an understanding of IPC and local context</a:t>
            </a:r>
          </a:p>
          <a:p>
            <a:pPr marL="0" indent="0">
              <a:buClr>
                <a:srgbClr val="A00054"/>
              </a:buClr>
              <a:buNone/>
            </a:pPr>
            <a:endParaRPr lang="en-GB" dirty="0">
              <a:latin typeface="Gotham Book"/>
            </a:endParaRPr>
          </a:p>
          <a:p>
            <a:pPr>
              <a:buClr>
                <a:srgbClr val="A00054"/>
              </a:buClr>
            </a:pPr>
            <a:r>
              <a:rPr lang="en-GB" dirty="0">
                <a:latin typeface="Gotham Book"/>
              </a:rPr>
              <a:t>Explore and agree group and individual priorities and create statement of purpose</a:t>
            </a:r>
          </a:p>
          <a:p>
            <a:pPr marL="0" indent="0">
              <a:buClr>
                <a:srgbClr val="A00054"/>
              </a:buClr>
              <a:buNone/>
            </a:pPr>
            <a:endParaRPr lang="en-GB" dirty="0">
              <a:latin typeface="Gotham Book"/>
            </a:endParaRPr>
          </a:p>
          <a:p>
            <a:pPr>
              <a:buClr>
                <a:srgbClr val="A00054"/>
              </a:buClr>
            </a:pPr>
            <a:r>
              <a:rPr lang="en-GB" dirty="0">
                <a:latin typeface="Gotham Book"/>
              </a:rPr>
              <a:t>Invite senior decision maker in to negotiate and agree priority areas of work</a:t>
            </a:r>
          </a:p>
          <a:p>
            <a:pPr>
              <a:buClr>
                <a:srgbClr val="A00054"/>
              </a:buClr>
            </a:pPr>
            <a:endParaRPr lang="en-GB" dirty="0">
              <a:solidFill>
                <a:srgbClr val="000000"/>
              </a:solidFill>
              <a:latin typeface="Gotham Book"/>
            </a:endParaRPr>
          </a:p>
          <a:p>
            <a:pPr>
              <a:buClr>
                <a:srgbClr val="A00054"/>
              </a:buClr>
              <a:buFont typeface="Arial" panose="020B0604020202020204" pitchFamily="34" charset="0"/>
              <a:buChar char="•"/>
            </a:pPr>
            <a:endParaRPr lang="en-GB" dirty="0">
              <a:solidFill>
                <a:srgbClr val="000000"/>
              </a:solidFill>
              <a:latin typeface="Gotham Book"/>
            </a:endParaRPr>
          </a:p>
          <a:p>
            <a:pPr>
              <a:buClr>
                <a:srgbClr val="A00054"/>
              </a:buClr>
            </a:pPr>
            <a:endParaRPr lang="en-GB" dirty="0">
              <a:solidFill>
                <a:srgbClr val="000000"/>
              </a:solidFill>
              <a:latin typeface="Gotham Book"/>
            </a:endParaRPr>
          </a:p>
          <a:p>
            <a:pPr>
              <a:buClr>
                <a:srgbClr val="A00054"/>
              </a:buClr>
              <a:buFont typeface="Arial" panose="020B0604020202020204" pitchFamily="34" charset="0"/>
              <a:buChar char="•"/>
            </a:pPr>
            <a:endParaRPr lang="en-GB" dirty="0"/>
          </a:p>
        </p:txBody>
      </p:sp>
      <p:sp>
        <p:nvSpPr>
          <p:cNvPr id="7" name="Title 1"/>
          <p:cNvSpPr>
            <a:spLocks noGrp="1"/>
          </p:cNvSpPr>
          <p:nvPr>
            <p:ph type="title"/>
          </p:nvPr>
        </p:nvSpPr>
        <p:spPr>
          <a:xfrm>
            <a:off x="514349" y="979754"/>
            <a:ext cx="7814209" cy="1197986"/>
          </a:xfrm>
        </p:spPr>
        <p:txBody>
          <a:bodyPr>
            <a:normAutofit/>
          </a:bodyPr>
          <a:lstStyle/>
          <a:p>
            <a:pPr algn="ctr"/>
            <a:r>
              <a:rPr lang="en-GB" sz="4000" dirty="0">
                <a:solidFill>
                  <a:srgbClr val="9B2C98"/>
                </a:solidFill>
              </a:rPr>
              <a:t>Phases of Co-production</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665" y="1831606"/>
            <a:ext cx="1916461" cy="978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17332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11"/>
          </p:nvPr>
        </p:nvPicPr>
        <p:blipFill>
          <a:blip r:embed="rId2"/>
          <a:stretch>
            <a:fillRect/>
          </a:stretch>
        </p:blipFill>
        <p:spPr>
          <a:xfrm>
            <a:off x="2380129" y="2121467"/>
            <a:ext cx="4580509" cy="2423637"/>
          </a:xfrm>
          <a:prstGeom prst="rect">
            <a:avLst/>
          </a:prstGeom>
        </p:spPr>
      </p:pic>
    </p:spTree>
    <p:extLst>
      <p:ext uri="{BB962C8B-B14F-4D97-AF65-F5344CB8AC3E}">
        <p14:creationId xmlns:p14="http://schemas.microsoft.com/office/powerpoint/2010/main" val="12157037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11"/>
          </p:nvPr>
        </p:nvPicPr>
        <p:blipFill>
          <a:blip r:embed="rId2"/>
          <a:stretch>
            <a:fillRect/>
          </a:stretch>
        </p:blipFill>
        <p:spPr>
          <a:xfrm>
            <a:off x="904312" y="1798739"/>
            <a:ext cx="1743075" cy="942975"/>
          </a:xfrm>
          <a:prstGeom prst="rect">
            <a:avLst/>
          </a:prstGeom>
        </p:spPr>
      </p:pic>
      <p:sp>
        <p:nvSpPr>
          <p:cNvPr id="5" name="Content Placeholder 2"/>
          <p:cNvSpPr txBox="1">
            <a:spLocks/>
          </p:cNvSpPr>
          <p:nvPr/>
        </p:nvSpPr>
        <p:spPr>
          <a:xfrm>
            <a:off x="556492" y="2283191"/>
            <a:ext cx="7814210" cy="3857430"/>
          </a:xfrm>
          <a:prstGeom prst="rect">
            <a:avLst/>
          </a:prstGeom>
        </p:spPr>
        <p:txBody>
          <a:bodyPr vert="horz" lIns="91440" tIns="0" rIns="0" bIns="45720" rtlCol="0">
            <a:normAutofit fontScale="92500" lnSpcReduction="20000"/>
          </a:bodyPr>
          <a:lstStyle>
            <a:lvl1pPr marL="342900" indent="-34290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1pPr>
            <a:lvl2pPr marL="742950" indent="-28575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2pPr>
            <a:lvl3pPr marL="1143000" indent="-22860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3pPr>
            <a:lvl4pPr marL="1600200" indent="-22860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4pPr>
            <a:lvl5pPr marL="2057400" indent="-22860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A00054"/>
              </a:buClr>
              <a:buFont typeface="Arial"/>
              <a:buNone/>
            </a:pPr>
            <a:r>
              <a:rPr lang="en-GB" sz="3000" b="1" dirty="0"/>
              <a:t>Why?</a:t>
            </a:r>
          </a:p>
          <a:p>
            <a:pPr marL="0" indent="0">
              <a:buClr>
                <a:srgbClr val="A00054"/>
              </a:buClr>
              <a:buFont typeface="Arial"/>
              <a:buNone/>
            </a:pPr>
            <a:endParaRPr lang="en-GB" sz="2400" dirty="0">
              <a:latin typeface="Gotham Book"/>
            </a:endParaRPr>
          </a:p>
          <a:p>
            <a:pPr>
              <a:buClr>
                <a:srgbClr val="A00054"/>
              </a:buClr>
            </a:pPr>
            <a:r>
              <a:rPr lang="en-GB" dirty="0">
                <a:latin typeface="Gotham Book"/>
              </a:rPr>
              <a:t>So that people feel confident and competent to contribute on a level-playing field.</a:t>
            </a:r>
          </a:p>
          <a:p>
            <a:pPr marL="0" indent="0">
              <a:buClr>
                <a:srgbClr val="A00054"/>
              </a:buClr>
              <a:buNone/>
            </a:pPr>
            <a:endParaRPr lang="en-GB" dirty="0">
              <a:latin typeface="Gotham Book"/>
            </a:endParaRPr>
          </a:p>
          <a:p>
            <a:pPr>
              <a:buClr>
                <a:srgbClr val="A00054"/>
              </a:buClr>
            </a:pPr>
            <a:r>
              <a:rPr lang="en-GB" dirty="0">
                <a:latin typeface="Gotham Book"/>
              </a:rPr>
              <a:t>So people understand what is open to change and what is not, so that they can offer realistic and informed input</a:t>
            </a:r>
          </a:p>
          <a:p>
            <a:pPr marL="0" indent="0">
              <a:buClr>
                <a:srgbClr val="A00054"/>
              </a:buClr>
              <a:buNone/>
            </a:pPr>
            <a:endParaRPr lang="en-GB" dirty="0">
              <a:latin typeface="Gotham Book"/>
            </a:endParaRPr>
          </a:p>
          <a:p>
            <a:pPr>
              <a:buClr>
                <a:srgbClr val="A00054"/>
              </a:buClr>
            </a:pPr>
            <a:r>
              <a:rPr lang="en-GB" dirty="0">
                <a:latin typeface="Gotham Book"/>
              </a:rPr>
              <a:t>So that people have the necessary knowledge to understand their own lived experience in the context of the bigger picture</a:t>
            </a:r>
          </a:p>
          <a:p>
            <a:pPr marL="0" indent="0">
              <a:buClr>
                <a:srgbClr val="A00054"/>
              </a:buClr>
              <a:buNone/>
            </a:pPr>
            <a:endParaRPr lang="en-GB" dirty="0">
              <a:latin typeface="Gotham Book"/>
            </a:endParaRPr>
          </a:p>
          <a:p>
            <a:pPr>
              <a:buClr>
                <a:srgbClr val="A00054"/>
              </a:buClr>
            </a:pPr>
            <a:r>
              <a:rPr lang="en-GB" dirty="0">
                <a:latin typeface="Gotham Book"/>
              </a:rPr>
              <a:t>To encourage people to share their own personal experiences and champion IPC</a:t>
            </a:r>
          </a:p>
          <a:p>
            <a:pPr>
              <a:buClr>
                <a:srgbClr val="A00054"/>
              </a:buClr>
            </a:pPr>
            <a:endParaRPr lang="en-GB" dirty="0">
              <a:solidFill>
                <a:srgbClr val="000000"/>
              </a:solidFill>
              <a:latin typeface="Gotham Book"/>
            </a:endParaRPr>
          </a:p>
          <a:p>
            <a:pPr>
              <a:buClr>
                <a:srgbClr val="A00054"/>
              </a:buClr>
              <a:buFont typeface="Arial" panose="020B0604020202020204" pitchFamily="34" charset="0"/>
              <a:buChar char="•"/>
            </a:pPr>
            <a:endParaRPr lang="en-GB" dirty="0">
              <a:solidFill>
                <a:srgbClr val="000000"/>
              </a:solidFill>
              <a:latin typeface="Gotham Book"/>
            </a:endParaRPr>
          </a:p>
          <a:p>
            <a:pPr>
              <a:buClr>
                <a:srgbClr val="A00054"/>
              </a:buClr>
            </a:pPr>
            <a:endParaRPr lang="en-GB" dirty="0">
              <a:solidFill>
                <a:srgbClr val="000000"/>
              </a:solidFill>
              <a:latin typeface="Gotham Book"/>
            </a:endParaRPr>
          </a:p>
          <a:p>
            <a:pPr>
              <a:buClr>
                <a:srgbClr val="A00054"/>
              </a:buClr>
              <a:buFont typeface="Arial" panose="020B0604020202020204" pitchFamily="34" charset="0"/>
              <a:buChar char="•"/>
            </a:pPr>
            <a:endParaRPr lang="en-GB" dirty="0"/>
          </a:p>
        </p:txBody>
      </p:sp>
      <p:sp>
        <p:nvSpPr>
          <p:cNvPr id="6" name="Title 1"/>
          <p:cNvSpPr>
            <a:spLocks noGrp="1"/>
          </p:cNvSpPr>
          <p:nvPr>
            <p:ph type="title"/>
          </p:nvPr>
        </p:nvSpPr>
        <p:spPr>
          <a:xfrm>
            <a:off x="514349" y="979754"/>
            <a:ext cx="7814209" cy="1197986"/>
          </a:xfrm>
        </p:spPr>
        <p:txBody>
          <a:bodyPr>
            <a:normAutofit/>
          </a:bodyPr>
          <a:lstStyle/>
          <a:p>
            <a:pPr algn="ctr"/>
            <a:r>
              <a:rPr lang="en-GB" sz="4000" dirty="0">
                <a:solidFill>
                  <a:srgbClr val="9B2C98"/>
                </a:solidFill>
              </a:rPr>
              <a:t>Phases of Co-production</a:t>
            </a:r>
          </a:p>
        </p:txBody>
      </p:sp>
    </p:spTree>
    <p:extLst>
      <p:ext uri="{BB962C8B-B14F-4D97-AF65-F5344CB8AC3E}">
        <p14:creationId xmlns:p14="http://schemas.microsoft.com/office/powerpoint/2010/main" val="3122464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14348" y="2294670"/>
            <a:ext cx="7814210" cy="3857430"/>
          </a:xfrm>
          <a:prstGeom prst="rect">
            <a:avLst/>
          </a:prstGeom>
        </p:spPr>
        <p:txBody>
          <a:bodyPr vert="horz" lIns="91440" tIns="0" rIns="0" bIns="45720" rtlCol="0">
            <a:normAutofit fontScale="92500" lnSpcReduction="20000"/>
          </a:bodyPr>
          <a:lstStyle>
            <a:lvl1pPr marL="342900" indent="-34290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1pPr>
            <a:lvl2pPr marL="742950" indent="-28575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2pPr>
            <a:lvl3pPr marL="1143000" indent="-22860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3pPr>
            <a:lvl4pPr marL="1600200" indent="-22860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4pPr>
            <a:lvl5pPr marL="2057400" indent="-22860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A00054"/>
              </a:buClr>
              <a:buFont typeface="Arial"/>
              <a:buNone/>
            </a:pPr>
            <a:r>
              <a:rPr lang="en-GB" sz="3000" b="1" dirty="0"/>
              <a:t>How?</a:t>
            </a:r>
          </a:p>
          <a:p>
            <a:pPr marL="0" indent="0">
              <a:buNone/>
            </a:pPr>
            <a:endParaRPr lang="en-GB" sz="2400" dirty="0">
              <a:latin typeface="Gotham Book"/>
            </a:endParaRPr>
          </a:p>
          <a:p>
            <a:r>
              <a:rPr lang="en-GB" dirty="0">
                <a:latin typeface="Gotham Book"/>
              </a:rPr>
              <a:t>Bring someone into the group who has had a good experience of co-production and can describe their own journey as someone with lived experience. </a:t>
            </a:r>
          </a:p>
          <a:p>
            <a:pPr marL="0" indent="0">
              <a:buNone/>
            </a:pPr>
            <a:endParaRPr lang="en-GB" dirty="0">
              <a:latin typeface="Gotham Book"/>
            </a:endParaRPr>
          </a:p>
          <a:p>
            <a:pPr>
              <a:buClr>
                <a:srgbClr val="A00054"/>
              </a:buClr>
            </a:pPr>
            <a:r>
              <a:rPr lang="en-GB" dirty="0">
                <a:latin typeface="Gotham Book"/>
              </a:rPr>
              <a:t>Talk to the group in ordinary language about Integrated Personal Commissioning.</a:t>
            </a:r>
          </a:p>
          <a:p>
            <a:pPr marL="0" indent="0">
              <a:buClr>
                <a:srgbClr val="A00054"/>
              </a:buClr>
              <a:buNone/>
            </a:pPr>
            <a:endParaRPr lang="en-GB" dirty="0">
              <a:latin typeface="Gotham Book"/>
            </a:endParaRPr>
          </a:p>
          <a:p>
            <a:pPr>
              <a:buClr>
                <a:srgbClr val="A00054"/>
              </a:buClr>
            </a:pPr>
            <a:r>
              <a:rPr lang="en-GB" dirty="0">
                <a:latin typeface="Gotham Book"/>
              </a:rPr>
              <a:t>Have input from various leads within the IPC programme, so that people have a solid understanding of the aims of IPC</a:t>
            </a:r>
          </a:p>
          <a:p>
            <a:pPr marL="0" indent="0">
              <a:buClr>
                <a:srgbClr val="A00054"/>
              </a:buClr>
              <a:buNone/>
            </a:pPr>
            <a:endParaRPr lang="en-GB" dirty="0">
              <a:latin typeface="Gotham Book"/>
            </a:endParaRPr>
          </a:p>
          <a:p>
            <a:pPr>
              <a:buClr>
                <a:srgbClr val="A00054"/>
              </a:buClr>
            </a:pPr>
            <a:r>
              <a:rPr lang="en-GB" dirty="0">
                <a:latin typeface="Gotham Book"/>
              </a:rPr>
              <a:t>Give people time and a safe space to ask questions and test thinking </a:t>
            </a:r>
          </a:p>
          <a:p>
            <a:pPr>
              <a:buClr>
                <a:srgbClr val="A00054"/>
              </a:buClr>
            </a:pPr>
            <a:endParaRPr lang="en-GB" dirty="0">
              <a:solidFill>
                <a:srgbClr val="000000"/>
              </a:solidFill>
              <a:latin typeface="Gotham Book"/>
            </a:endParaRPr>
          </a:p>
          <a:p>
            <a:pPr>
              <a:buClr>
                <a:srgbClr val="A00054"/>
              </a:buClr>
              <a:buFont typeface="Arial" panose="020B0604020202020204" pitchFamily="34" charset="0"/>
              <a:buChar char="•"/>
            </a:pPr>
            <a:endParaRPr lang="en-GB" dirty="0">
              <a:solidFill>
                <a:srgbClr val="000000"/>
              </a:solidFill>
              <a:latin typeface="Gotham Book"/>
            </a:endParaRPr>
          </a:p>
          <a:p>
            <a:pPr>
              <a:buClr>
                <a:srgbClr val="A00054"/>
              </a:buClr>
            </a:pPr>
            <a:endParaRPr lang="en-GB" dirty="0">
              <a:solidFill>
                <a:srgbClr val="000000"/>
              </a:solidFill>
              <a:latin typeface="Gotham Book"/>
            </a:endParaRPr>
          </a:p>
          <a:p>
            <a:pPr>
              <a:buClr>
                <a:srgbClr val="A00054"/>
              </a:buClr>
              <a:buFont typeface="Arial" panose="020B0604020202020204" pitchFamily="34" charset="0"/>
              <a:buChar char="•"/>
            </a:pPr>
            <a:endParaRPr lang="en-GB" dirty="0"/>
          </a:p>
        </p:txBody>
      </p:sp>
      <p:sp>
        <p:nvSpPr>
          <p:cNvPr id="6" name="Title 1"/>
          <p:cNvSpPr>
            <a:spLocks noGrp="1"/>
          </p:cNvSpPr>
          <p:nvPr>
            <p:ph type="title"/>
          </p:nvPr>
        </p:nvSpPr>
        <p:spPr>
          <a:xfrm>
            <a:off x="514349" y="979754"/>
            <a:ext cx="7814209" cy="1197986"/>
          </a:xfrm>
        </p:spPr>
        <p:txBody>
          <a:bodyPr>
            <a:normAutofit/>
          </a:bodyPr>
          <a:lstStyle/>
          <a:p>
            <a:pPr algn="ctr"/>
            <a:r>
              <a:rPr lang="en-GB" sz="4000" dirty="0">
                <a:solidFill>
                  <a:srgbClr val="9B2C98"/>
                </a:solidFill>
              </a:rPr>
              <a:t>Phases of Co-production</a:t>
            </a:r>
          </a:p>
        </p:txBody>
      </p:sp>
      <p:sp>
        <p:nvSpPr>
          <p:cNvPr id="2" name="Content Placeholder 1"/>
          <p:cNvSpPr>
            <a:spLocks noGrp="1"/>
          </p:cNvSpPr>
          <p:nvPr>
            <p:ph sz="quarter" idx="11"/>
          </p:nvPr>
        </p:nvSpPr>
        <p:spPr/>
        <p:txBody>
          <a:bodyPr/>
          <a:lstStyle/>
          <a:p>
            <a:pPr marL="0" indent="0">
              <a:buNone/>
            </a:pPr>
            <a:r>
              <a:rPr lang="en-GB" dirty="0"/>
              <a:t> </a:t>
            </a:r>
          </a:p>
        </p:txBody>
      </p:sp>
      <p:pic>
        <p:nvPicPr>
          <p:cNvPr id="7" name="Content Placeholder 3"/>
          <p:cNvPicPr>
            <a:picLocks/>
          </p:cNvPicPr>
          <p:nvPr/>
        </p:nvPicPr>
        <p:blipFill>
          <a:blip r:embed="rId2"/>
          <a:stretch>
            <a:fillRect/>
          </a:stretch>
        </p:blipFill>
        <p:spPr>
          <a:xfrm>
            <a:off x="904312" y="1798739"/>
            <a:ext cx="1743075" cy="942975"/>
          </a:xfrm>
          <a:prstGeom prst="rect">
            <a:avLst/>
          </a:prstGeom>
        </p:spPr>
      </p:pic>
    </p:spTree>
    <p:extLst>
      <p:ext uri="{BB962C8B-B14F-4D97-AF65-F5344CB8AC3E}">
        <p14:creationId xmlns:p14="http://schemas.microsoft.com/office/powerpoint/2010/main" val="12373160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pPr marL="0" indent="0">
              <a:buNone/>
            </a:pPr>
            <a:r>
              <a:rPr lang="en-GB" dirty="0"/>
              <a:t> </a:t>
            </a:r>
          </a:p>
        </p:txBody>
      </p:sp>
      <p:sp>
        <p:nvSpPr>
          <p:cNvPr id="5" name="Rounded Rectangle 4"/>
          <p:cNvSpPr/>
          <p:nvPr/>
        </p:nvSpPr>
        <p:spPr>
          <a:xfrm>
            <a:off x="2595282" y="2635624"/>
            <a:ext cx="4034118" cy="1922929"/>
          </a:xfrm>
          <a:prstGeom prst="roundRect">
            <a:avLst/>
          </a:prstGeom>
          <a:solidFill>
            <a:srgbClr val="00B0F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white"/>
                </a:solidFill>
                <a:effectLst/>
                <a:uLnTx/>
                <a:uFillTx/>
                <a:latin typeface="Arial"/>
                <a:ea typeface="+mn-ea"/>
                <a:cs typeface="+mn-cs"/>
              </a:rPr>
              <a:t>Co-produce IPC</a:t>
            </a:r>
          </a:p>
        </p:txBody>
      </p:sp>
    </p:spTree>
    <p:extLst>
      <p:ext uri="{BB962C8B-B14F-4D97-AF65-F5344CB8AC3E}">
        <p14:creationId xmlns:p14="http://schemas.microsoft.com/office/powerpoint/2010/main" val="229089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14348" y="2177740"/>
            <a:ext cx="7814210" cy="3857430"/>
          </a:xfrm>
          <a:prstGeom prst="rect">
            <a:avLst/>
          </a:prstGeom>
        </p:spPr>
        <p:txBody>
          <a:bodyPr vert="horz" lIns="91440" tIns="0" rIns="0" bIns="45720" rtlCol="0">
            <a:normAutofit fontScale="92500" lnSpcReduction="10000"/>
          </a:bodyPr>
          <a:lstStyle>
            <a:lvl1pPr marL="342900" indent="-34290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1pPr>
            <a:lvl2pPr marL="742950" indent="-28575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2pPr>
            <a:lvl3pPr marL="1143000" indent="-22860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3pPr>
            <a:lvl4pPr marL="1600200" indent="-22860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4pPr>
            <a:lvl5pPr marL="2057400" indent="-22860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A00054"/>
              </a:buClr>
              <a:buFont typeface="Arial"/>
              <a:buNone/>
            </a:pPr>
            <a:r>
              <a:rPr lang="en-GB" sz="3000" b="1" dirty="0"/>
              <a:t>Why?</a:t>
            </a:r>
          </a:p>
          <a:p>
            <a:pPr marL="0" indent="0">
              <a:buClr>
                <a:srgbClr val="A00054"/>
              </a:buClr>
              <a:buFont typeface="Arial"/>
              <a:buNone/>
            </a:pPr>
            <a:endParaRPr lang="en-GB" sz="2400" dirty="0">
              <a:latin typeface="Gotham Book"/>
            </a:endParaRPr>
          </a:p>
          <a:p>
            <a:pPr>
              <a:buClr>
                <a:srgbClr val="A00054"/>
              </a:buClr>
            </a:pPr>
            <a:r>
              <a:rPr lang="en-GB" dirty="0">
                <a:latin typeface="Gotham Book"/>
              </a:rPr>
              <a:t>To make sure that IPC genuinely works for people</a:t>
            </a:r>
          </a:p>
          <a:p>
            <a:pPr marL="0" indent="0">
              <a:buClr>
                <a:srgbClr val="A00054"/>
              </a:buClr>
              <a:buFont typeface="Arial"/>
              <a:buNone/>
            </a:pPr>
            <a:endParaRPr lang="en-GB" dirty="0">
              <a:latin typeface="Gotham Book"/>
            </a:endParaRPr>
          </a:p>
          <a:p>
            <a:pPr>
              <a:buClr>
                <a:srgbClr val="A00054"/>
              </a:buClr>
            </a:pPr>
            <a:r>
              <a:rPr lang="en-GB" dirty="0">
                <a:latin typeface="Gotham Book"/>
              </a:rPr>
              <a:t>To create a feedback loop so that decision makers hear what is working and not working</a:t>
            </a:r>
          </a:p>
          <a:p>
            <a:pPr marL="0" indent="0">
              <a:buClr>
                <a:srgbClr val="A00054"/>
              </a:buClr>
              <a:buFont typeface="Arial"/>
              <a:buNone/>
            </a:pPr>
            <a:endParaRPr lang="en-GB" dirty="0">
              <a:latin typeface="Gotham Book"/>
            </a:endParaRPr>
          </a:p>
          <a:p>
            <a:pPr>
              <a:buClr>
                <a:srgbClr val="A00054"/>
              </a:buClr>
            </a:pPr>
            <a:r>
              <a:rPr lang="en-GB" dirty="0">
                <a:latin typeface="Gotham Book"/>
              </a:rPr>
              <a:t>To establish a change in relationship between decision makers and people with lived experience</a:t>
            </a:r>
          </a:p>
          <a:p>
            <a:pPr marL="0" indent="0">
              <a:buClr>
                <a:srgbClr val="A00054"/>
              </a:buClr>
              <a:buFont typeface="Arial"/>
              <a:buNone/>
            </a:pPr>
            <a:endParaRPr lang="en-GB" dirty="0">
              <a:latin typeface="Gotham Book"/>
            </a:endParaRPr>
          </a:p>
          <a:p>
            <a:pPr>
              <a:buClr>
                <a:srgbClr val="A00054"/>
              </a:buClr>
            </a:pPr>
            <a:r>
              <a:rPr lang="en-GB" dirty="0">
                <a:latin typeface="Gotham Book"/>
              </a:rPr>
              <a:t>To further the development of IPC </a:t>
            </a:r>
          </a:p>
          <a:p>
            <a:pPr>
              <a:buClr>
                <a:srgbClr val="A00054"/>
              </a:buClr>
            </a:pPr>
            <a:endParaRPr lang="en-GB" dirty="0">
              <a:solidFill>
                <a:srgbClr val="000000"/>
              </a:solidFill>
              <a:latin typeface="Gotham Book"/>
            </a:endParaRPr>
          </a:p>
          <a:p>
            <a:pPr>
              <a:buClr>
                <a:srgbClr val="A00054"/>
              </a:buClr>
              <a:buFont typeface="Arial" panose="020B0604020202020204" pitchFamily="34" charset="0"/>
              <a:buChar char="•"/>
            </a:pPr>
            <a:endParaRPr lang="en-GB" dirty="0">
              <a:solidFill>
                <a:srgbClr val="000000"/>
              </a:solidFill>
              <a:latin typeface="Gotham Book"/>
            </a:endParaRPr>
          </a:p>
          <a:p>
            <a:pPr>
              <a:buClr>
                <a:srgbClr val="A00054"/>
              </a:buClr>
            </a:pPr>
            <a:endParaRPr lang="en-GB" dirty="0">
              <a:solidFill>
                <a:srgbClr val="000000"/>
              </a:solidFill>
              <a:latin typeface="Gotham Book"/>
            </a:endParaRPr>
          </a:p>
          <a:p>
            <a:pPr>
              <a:buClr>
                <a:srgbClr val="A00054"/>
              </a:buClr>
              <a:buFont typeface="Arial" panose="020B0604020202020204" pitchFamily="34" charset="0"/>
              <a:buChar char="•"/>
            </a:pPr>
            <a:endParaRPr lang="en-GB" dirty="0"/>
          </a:p>
        </p:txBody>
      </p:sp>
      <p:sp>
        <p:nvSpPr>
          <p:cNvPr id="7" name="Title 1"/>
          <p:cNvSpPr>
            <a:spLocks noGrp="1"/>
          </p:cNvSpPr>
          <p:nvPr>
            <p:ph type="title"/>
          </p:nvPr>
        </p:nvSpPr>
        <p:spPr>
          <a:xfrm>
            <a:off x="514349" y="979754"/>
            <a:ext cx="7814209" cy="1197986"/>
          </a:xfrm>
        </p:spPr>
        <p:txBody>
          <a:bodyPr>
            <a:normAutofit/>
          </a:bodyPr>
          <a:lstStyle/>
          <a:p>
            <a:pPr algn="ctr"/>
            <a:r>
              <a:rPr lang="en-GB" sz="4000" dirty="0">
                <a:solidFill>
                  <a:srgbClr val="9B2C98"/>
                </a:solidFill>
              </a:rPr>
              <a:t>Phases of Co-production</a:t>
            </a:r>
          </a:p>
        </p:txBody>
      </p:sp>
      <p:sp>
        <p:nvSpPr>
          <p:cNvPr id="2" name="Content Placeholder 1"/>
          <p:cNvSpPr>
            <a:spLocks noGrp="1"/>
          </p:cNvSpPr>
          <p:nvPr>
            <p:ph sz="quarter" idx="11"/>
          </p:nvPr>
        </p:nvSpPr>
        <p:spPr/>
        <p:txBody>
          <a:bodyPr/>
          <a:lstStyle/>
          <a:p>
            <a:pPr marL="0" indent="0">
              <a:buNone/>
            </a:pPr>
            <a:r>
              <a:rPr lang="en-GB" dirty="0"/>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211" y="1824508"/>
            <a:ext cx="2107281" cy="1031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88349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56492" y="2177740"/>
            <a:ext cx="7814210" cy="3857430"/>
          </a:xfrm>
          <a:prstGeom prst="rect">
            <a:avLst/>
          </a:prstGeom>
        </p:spPr>
        <p:txBody>
          <a:bodyPr vert="horz" lIns="91440" tIns="0" rIns="0" bIns="45720" rtlCol="0">
            <a:normAutofit fontScale="92500" lnSpcReduction="10000"/>
          </a:bodyPr>
          <a:lstStyle>
            <a:lvl1pPr marL="342900" indent="-34290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1pPr>
            <a:lvl2pPr marL="742950" indent="-28575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2pPr>
            <a:lvl3pPr marL="1143000" indent="-22860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3pPr>
            <a:lvl4pPr marL="1600200" indent="-22860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4pPr>
            <a:lvl5pPr marL="2057400" indent="-22860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A00054"/>
              </a:buClr>
              <a:buFont typeface="Arial"/>
              <a:buNone/>
            </a:pPr>
            <a:r>
              <a:rPr lang="en-GB" sz="3000" b="1" dirty="0"/>
              <a:t>How?</a:t>
            </a:r>
          </a:p>
          <a:p>
            <a:pPr marL="0" indent="0">
              <a:buClr>
                <a:srgbClr val="A00054"/>
              </a:buClr>
              <a:buFont typeface="Arial"/>
              <a:buNone/>
            </a:pPr>
            <a:endParaRPr lang="en-GB" sz="2400" dirty="0">
              <a:latin typeface="Gotham Book"/>
            </a:endParaRPr>
          </a:p>
          <a:p>
            <a:pPr>
              <a:buClr>
                <a:srgbClr val="A00054"/>
              </a:buClr>
            </a:pPr>
            <a:r>
              <a:rPr lang="en-GB" dirty="0">
                <a:latin typeface="Gotham Book"/>
              </a:rPr>
              <a:t>Decision makers to bring real work into the group around development of IPC</a:t>
            </a:r>
          </a:p>
          <a:p>
            <a:pPr marL="0" indent="0">
              <a:buClr>
                <a:srgbClr val="A00054"/>
              </a:buClr>
              <a:buNone/>
            </a:pPr>
            <a:endParaRPr lang="en-GB" dirty="0">
              <a:latin typeface="Gotham Book"/>
            </a:endParaRPr>
          </a:p>
          <a:p>
            <a:pPr>
              <a:buClr>
                <a:srgbClr val="A00054"/>
              </a:buClr>
            </a:pPr>
            <a:r>
              <a:rPr lang="en-GB" dirty="0">
                <a:latin typeface="Gotham Book"/>
              </a:rPr>
              <a:t>Group to have a range of opportunities to contribute and influence</a:t>
            </a:r>
          </a:p>
          <a:p>
            <a:pPr marL="0" indent="0">
              <a:buClr>
                <a:srgbClr val="A00054"/>
              </a:buClr>
              <a:buNone/>
            </a:pPr>
            <a:endParaRPr lang="en-GB" dirty="0">
              <a:latin typeface="Gotham Book"/>
            </a:endParaRPr>
          </a:p>
          <a:p>
            <a:pPr>
              <a:buClr>
                <a:srgbClr val="A00054"/>
              </a:buClr>
            </a:pPr>
            <a:r>
              <a:rPr lang="en-GB" dirty="0">
                <a:latin typeface="Gotham Book"/>
              </a:rPr>
              <a:t>Develop reciprocal relationships between decision makers and people with lived experience</a:t>
            </a:r>
          </a:p>
          <a:p>
            <a:pPr marL="0" indent="0">
              <a:buClr>
                <a:srgbClr val="A00054"/>
              </a:buClr>
              <a:buNone/>
            </a:pPr>
            <a:endParaRPr lang="en-GB" dirty="0">
              <a:latin typeface="Gotham Book"/>
            </a:endParaRPr>
          </a:p>
          <a:p>
            <a:pPr>
              <a:buClr>
                <a:srgbClr val="A00054"/>
              </a:buClr>
            </a:pPr>
            <a:r>
              <a:rPr lang="en-GB" dirty="0">
                <a:latin typeface="Gotham Book"/>
              </a:rPr>
              <a:t>Have positive expectations about what can be achieved</a:t>
            </a:r>
          </a:p>
          <a:p>
            <a:pPr>
              <a:buClr>
                <a:srgbClr val="A00054"/>
              </a:buClr>
              <a:buFont typeface="Arial" panose="020B0604020202020204" pitchFamily="34" charset="0"/>
              <a:buChar char="•"/>
            </a:pPr>
            <a:endParaRPr lang="en-GB" dirty="0">
              <a:solidFill>
                <a:srgbClr val="000000"/>
              </a:solidFill>
              <a:latin typeface="Gotham Book"/>
            </a:endParaRPr>
          </a:p>
          <a:p>
            <a:pPr>
              <a:buClr>
                <a:srgbClr val="A00054"/>
              </a:buClr>
            </a:pPr>
            <a:endParaRPr lang="en-GB" dirty="0">
              <a:solidFill>
                <a:srgbClr val="000000"/>
              </a:solidFill>
              <a:latin typeface="Gotham Book"/>
            </a:endParaRPr>
          </a:p>
          <a:p>
            <a:pPr>
              <a:buClr>
                <a:srgbClr val="A00054"/>
              </a:buClr>
              <a:buFont typeface="Arial" panose="020B0604020202020204" pitchFamily="34" charset="0"/>
              <a:buChar char="•"/>
            </a:pPr>
            <a:endParaRPr lang="en-GB" dirty="0"/>
          </a:p>
        </p:txBody>
      </p:sp>
      <p:sp>
        <p:nvSpPr>
          <p:cNvPr id="7" name="Title 1"/>
          <p:cNvSpPr>
            <a:spLocks noGrp="1"/>
          </p:cNvSpPr>
          <p:nvPr>
            <p:ph type="title"/>
          </p:nvPr>
        </p:nvSpPr>
        <p:spPr>
          <a:xfrm>
            <a:off x="514349" y="979754"/>
            <a:ext cx="7814209" cy="1197986"/>
          </a:xfrm>
        </p:spPr>
        <p:txBody>
          <a:bodyPr>
            <a:normAutofit/>
          </a:bodyPr>
          <a:lstStyle/>
          <a:p>
            <a:pPr algn="ctr"/>
            <a:r>
              <a:rPr lang="en-GB" sz="4000" dirty="0">
                <a:solidFill>
                  <a:srgbClr val="9B2C98"/>
                </a:solidFill>
              </a:rPr>
              <a:t>Phases of Co-production</a:t>
            </a:r>
          </a:p>
        </p:txBody>
      </p:sp>
      <p:sp>
        <p:nvSpPr>
          <p:cNvPr id="2" name="Content Placeholder 1"/>
          <p:cNvSpPr>
            <a:spLocks noGrp="1"/>
          </p:cNvSpPr>
          <p:nvPr>
            <p:ph sz="quarter" idx="11"/>
          </p:nvPr>
        </p:nvSpPr>
        <p:spPr/>
        <p:txBody>
          <a:bodyPr/>
          <a:lstStyle/>
          <a:p>
            <a:pPr marL="0" indent="0">
              <a:buNone/>
            </a:pPr>
            <a:r>
              <a:rPr lang="en-GB" dirty="0"/>
              <a:t> </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211" y="1824508"/>
            <a:ext cx="2107281" cy="1031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971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pPr marL="0" indent="0">
              <a:buNone/>
            </a:pPr>
            <a:r>
              <a:rPr lang="en-GB" dirty="0"/>
              <a:t> </a:t>
            </a:r>
          </a:p>
        </p:txBody>
      </p:sp>
      <p:sp>
        <p:nvSpPr>
          <p:cNvPr id="3" name="Rounded Rectangle 2"/>
          <p:cNvSpPr/>
          <p:nvPr/>
        </p:nvSpPr>
        <p:spPr>
          <a:xfrm>
            <a:off x="2581835" y="2460812"/>
            <a:ext cx="4007224" cy="1909482"/>
          </a:xfrm>
          <a:prstGeom prst="round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a:t>Review Impact</a:t>
            </a:r>
          </a:p>
        </p:txBody>
      </p:sp>
    </p:spTree>
    <p:extLst>
      <p:ext uri="{BB962C8B-B14F-4D97-AF65-F5344CB8AC3E}">
        <p14:creationId xmlns:p14="http://schemas.microsoft.com/office/powerpoint/2010/main" val="9328177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14349" y="2177740"/>
            <a:ext cx="7814210" cy="3857430"/>
          </a:xfrm>
          <a:prstGeom prst="rect">
            <a:avLst/>
          </a:prstGeom>
        </p:spPr>
        <p:txBody>
          <a:bodyPr vert="horz" lIns="91440" tIns="0" rIns="0" bIns="45720" rtlCol="0">
            <a:normAutofit/>
          </a:bodyPr>
          <a:lstStyle>
            <a:lvl1pPr marL="342900" indent="-34290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1pPr>
            <a:lvl2pPr marL="742950" indent="-28575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2pPr>
            <a:lvl3pPr marL="1143000" indent="-22860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3pPr>
            <a:lvl4pPr marL="1600200" indent="-22860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4pPr>
            <a:lvl5pPr marL="2057400" indent="-22860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A00054"/>
              </a:buClr>
              <a:buFont typeface="Arial"/>
              <a:buNone/>
            </a:pPr>
            <a:r>
              <a:rPr lang="en-GB" sz="3000" b="1" dirty="0"/>
              <a:t>Why?</a:t>
            </a:r>
          </a:p>
          <a:p>
            <a:pPr marL="0" indent="0">
              <a:buClr>
                <a:srgbClr val="A00054"/>
              </a:buClr>
              <a:buFont typeface="Arial"/>
              <a:buNone/>
            </a:pPr>
            <a:endParaRPr lang="en-GB" sz="2400" dirty="0">
              <a:latin typeface="Gotham Book"/>
            </a:endParaRPr>
          </a:p>
          <a:p>
            <a:pPr>
              <a:buClr>
                <a:srgbClr val="A00054"/>
              </a:buClr>
            </a:pPr>
            <a:r>
              <a:rPr lang="en-GB" dirty="0">
                <a:latin typeface="Gotham Book"/>
              </a:rPr>
              <a:t>To keep people engaged and committed to the group</a:t>
            </a:r>
          </a:p>
          <a:p>
            <a:pPr marL="0" indent="0">
              <a:buClr>
                <a:srgbClr val="A00054"/>
              </a:buClr>
              <a:buNone/>
            </a:pPr>
            <a:endParaRPr lang="en-GB" dirty="0">
              <a:latin typeface="Gotham Book"/>
            </a:endParaRPr>
          </a:p>
          <a:p>
            <a:pPr>
              <a:buClr>
                <a:srgbClr val="A00054"/>
              </a:buClr>
            </a:pPr>
            <a:r>
              <a:rPr lang="en-GB" dirty="0">
                <a:latin typeface="Gotham Book"/>
              </a:rPr>
              <a:t>To ensure there are tangible outputs and meaning to the work</a:t>
            </a:r>
          </a:p>
          <a:p>
            <a:pPr marL="0" indent="0">
              <a:buClr>
                <a:srgbClr val="A00054"/>
              </a:buClr>
              <a:buNone/>
            </a:pPr>
            <a:endParaRPr lang="en-GB" dirty="0">
              <a:latin typeface="Gotham Book"/>
            </a:endParaRPr>
          </a:p>
          <a:p>
            <a:pPr>
              <a:buClr>
                <a:srgbClr val="A00054"/>
              </a:buClr>
            </a:pPr>
            <a:r>
              <a:rPr lang="en-GB" dirty="0">
                <a:latin typeface="Gotham Book"/>
              </a:rPr>
              <a:t>To ensure that IPC is transparent and that people feel empowered</a:t>
            </a:r>
          </a:p>
          <a:p>
            <a:pPr>
              <a:buClr>
                <a:srgbClr val="A00054"/>
              </a:buClr>
            </a:pPr>
            <a:endParaRPr lang="en-GB" dirty="0">
              <a:latin typeface="Gotham Book"/>
            </a:endParaRPr>
          </a:p>
          <a:p>
            <a:pPr>
              <a:buClr>
                <a:srgbClr val="A00054"/>
              </a:buClr>
            </a:pPr>
            <a:r>
              <a:rPr lang="en-GB" dirty="0">
                <a:latin typeface="Gotham Book"/>
              </a:rPr>
              <a:t>To help drive demand for personal health budgets and IPC</a:t>
            </a:r>
          </a:p>
          <a:p>
            <a:pPr>
              <a:buClr>
                <a:srgbClr val="A00054"/>
              </a:buClr>
            </a:pPr>
            <a:endParaRPr lang="en-GB" dirty="0">
              <a:solidFill>
                <a:srgbClr val="000000"/>
              </a:solidFill>
              <a:latin typeface="Gotham Book"/>
            </a:endParaRPr>
          </a:p>
          <a:p>
            <a:pPr>
              <a:buClr>
                <a:srgbClr val="A00054"/>
              </a:buClr>
              <a:buFont typeface="Arial" panose="020B0604020202020204" pitchFamily="34" charset="0"/>
              <a:buChar char="•"/>
            </a:pPr>
            <a:endParaRPr lang="en-GB" dirty="0"/>
          </a:p>
        </p:txBody>
      </p:sp>
      <p:sp>
        <p:nvSpPr>
          <p:cNvPr id="6" name="Title 1"/>
          <p:cNvSpPr>
            <a:spLocks noGrp="1"/>
          </p:cNvSpPr>
          <p:nvPr>
            <p:ph type="title"/>
          </p:nvPr>
        </p:nvSpPr>
        <p:spPr>
          <a:xfrm>
            <a:off x="514349" y="979754"/>
            <a:ext cx="7814209" cy="1197986"/>
          </a:xfrm>
        </p:spPr>
        <p:txBody>
          <a:bodyPr>
            <a:normAutofit/>
          </a:bodyPr>
          <a:lstStyle/>
          <a:p>
            <a:pPr algn="ctr"/>
            <a:r>
              <a:rPr lang="en-GB" sz="4000" dirty="0">
                <a:solidFill>
                  <a:srgbClr val="9B2C98"/>
                </a:solidFill>
              </a:rPr>
              <a:t>Phases of Co-production</a:t>
            </a:r>
          </a:p>
        </p:txBody>
      </p:sp>
      <p:sp>
        <p:nvSpPr>
          <p:cNvPr id="2" name="Content Placeholder 1"/>
          <p:cNvSpPr>
            <a:spLocks noGrp="1"/>
          </p:cNvSpPr>
          <p:nvPr>
            <p:ph sz="quarter" idx="11"/>
          </p:nvPr>
        </p:nvSpPr>
        <p:spPr/>
        <p:txBody>
          <a:bodyPr/>
          <a:lstStyle/>
          <a:p>
            <a:pPr marL="0" indent="0">
              <a:buNone/>
            </a:pPr>
            <a:r>
              <a:rPr lang="en-GB" dirty="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106" y="1667435"/>
            <a:ext cx="1930041" cy="984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6104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695" y="1025514"/>
            <a:ext cx="7814209" cy="1197986"/>
          </a:xfrm>
        </p:spPr>
        <p:txBody>
          <a:bodyPr>
            <a:normAutofit/>
          </a:bodyPr>
          <a:lstStyle/>
          <a:p>
            <a:pPr algn="ctr"/>
            <a:r>
              <a:rPr lang="en-GB" sz="4000" dirty="0">
                <a:solidFill>
                  <a:srgbClr val="9B2C98"/>
                </a:solidFill>
              </a:rPr>
              <a:t>What is Co-production?</a:t>
            </a:r>
          </a:p>
        </p:txBody>
      </p:sp>
      <p:sp>
        <p:nvSpPr>
          <p:cNvPr id="3" name="Content Placeholder 2"/>
          <p:cNvSpPr>
            <a:spLocks noGrp="1"/>
          </p:cNvSpPr>
          <p:nvPr>
            <p:ph sz="quarter" idx="11"/>
          </p:nvPr>
        </p:nvSpPr>
        <p:spPr>
          <a:xfrm>
            <a:off x="690695" y="2357508"/>
            <a:ext cx="7814210" cy="4015995"/>
          </a:xfrm>
        </p:spPr>
        <p:txBody>
          <a:bodyPr/>
          <a:lstStyle/>
          <a:p>
            <a:pPr marL="0" indent="0">
              <a:buNone/>
            </a:pPr>
            <a:r>
              <a:rPr lang="en-GB" dirty="0"/>
              <a:t>Co-production is where professionals and people with lived experience of long term health conditions work together to plan support, in partnership. </a:t>
            </a:r>
          </a:p>
          <a:p>
            <a:pPr marL="0" indent="0">
              <a:buNone/>
            </a:pPr>
            <a:endParaRPr lang="en-GB" dirty="0"/>
          </a:p>
          <a:p>
            <a:pPr marL="0" indent="0">
              <a:buNone/>
            </a:pPr>
            <a:r>
              <a:rPr lang="en-GB" dirty="0"/>
              <a:t>It was described by Think Local Act Personal, as</a:t>
            </a:r>
          </a:p>
          <a:p>
            <a:pPr marL="0" indent="0">
              <a:buNone/>
            </a:pPr>
            <a:r>
              <a:rPr lang="en-GB" b="1" dirty="0"/>
              <a:t>“a meeting of minds coming together to find shared solutions.”</a:t>
            </a:r>
          </a:p>
          <a:p>
            <a:pPr marL="0" indent="0">
              <a:buNone/>
            </a:pPr>
            <a:endParaRPr lang="en-GB" dirty="0"/>
          </a:p>
          <a:p>
            <a:pPr marL="0" indent="0">
              <a:buNone/>
            </a:pPr>
            <a:endParaRPr lang="en-GB" dirty="0"/>
          </a:p>
          <a:p>
            <a:pPr marL="0" indent="0">
              <a:buNone/>
            </a:pPr>
            <a:r>
              <a:rPr lang="en-GB" dirty="0"/>
              <a:t>It’s also about people working together so that we move away from ‘doing to’ people to an approach that is ‘doing with’. </a:t>
            </a:r>
          </a:p>
          <a:p>
            <a:pPr marL="0" indent="0">
              <a:buNone/>
            </a:pPr>
            <a:endParaRPr lang="en-GB" dirty="0"/>
          </a:p>
        </p:txBody>
      </p:sp>
    </p:spTree>
    <p:extLst>
      <p:ext uri="{BB962C8B-B14F-4D97-AF65-F5344CB8AC3E}">
        <p14:creationId xmlns:p14="http://schemas.microsoft.com/office/powerpoint/2010/main" val="26211056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92970" y="2177740"/>
            <a:ext cx="7814210" cy="3857430"/>
          </a:xfrm>
          <a:prstGeom prst="rect">
            <a:avLst/>
          </a:prstGeom>
        </p:spPr>
        <p:txBody>
          <a:bodyPr vert="horz" lIns="91440" tIns="0" rIns="0" bIns="45720" rtlCol="0">
            <a:normAutofit/>
          </a:bodyPr>
          <a:lstStyle>
            <a:lvl1pPr marL="342900" indent="-34290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1pPr>
            <a:lvl2pPr marL="742950" indent="-28575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2pPr>
            <a:lvl3pPr marL="1143000" indent="-22860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3pPr>
            <a:lvl4pPr marL="1600200" indent="-22860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4pPr>
            <a:lvl5pPr marL="2057400" indent="-228600" algn="l" defTabSz="457200" rtl="0" eaLnBrk="1" latinLnBrk="0" hangingPunct="1">
              <a:spcBef>
                <a:spcPct val="20000"/>
              </a:spcBef>
              <a:buClr>
                <a:schemeClr val="bg2"/>
              </a:buClr>
              <a:buFont typeface="Arial"/>
              <a:buChar char="•"/>
              <a:defRPr sz="2000" kern="1200">
                <a:solidFill>
                  <a:srgbClr val="4C4C4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A00054"/>
              </a:buClr>
              <a:buFont typeface="Arial"/>
              <a:buNone/>
            </a:pPr>
            <a:r>
              <a:rPr lang="en-GB" sz="3000" b="1" dirty="0"/>
              <a:t>How?</a:t>
            </a:r>
          </a:p>
          <a:p>
            <a:pPr marL="0" indent="0">
              <a:buClr>
                <a:srgbClr val="A00054"/>
              </a:buClr>
              <a:buFont typeface="Arial"/>
              <a:buNone/>
            </a:pPr>
            <a:endParaRPr lang="en-GB" sz="2400" dirty="0">
              <a:latin typeface="Gotham Book"/>
            </a:endParaRPr>
          </a:p>
          <a:p>
            <a:pPr>
              <a:buClr>
                <a:srgbClr val="A00054"/>
              </a:buClr>
            </a:pPr>
            <a:r>
              <a:rPr lang="en-GB" dirty="0">
                <a:latin typeface="Gotham Book"/>
              </a:rPr>
              <a:t>People to hear directly from decision makers about what has happened on the issues they have contributed to</a:t>
            </a:r>
          </a:p>
          <a:p>
            <a:pPr marL="0" indent="0">
              <a:buClr>
                <a:srgbClr val="A00054"/>
              </a:buClr>
              <a:buFont typeface="Arial"/>
              <a:buNone/>
            </a:pPr>
            <a:endParaRPr lang="en-GB" dirty="0">
              <a:latin typeface="Gotham Book"/>
            </a:endParaRPr>
          </a:p>
          <a:p>
            <a:pPr>
              <a:buClr>
                <a:srgbClr val="A00054"/>
              </a:buClr>
            </a:pPr>
            <a:r>
              <a:rPr lang="en-GB" dirty="0">
                <a:latin typeface="Gotham Book"/>
              </a:rPr>
              <a:t>Celebrate success and progress with everyone involved</a:t>
            </a:r>
          </a:p>
          <a:p>
            <a:pPr marL="0" indent="0">
              <a:buClr>
                <a:srgbClr val="A00054"/>
              </a:buClr>
              <a:buFont typeface="Arial"/>
              <a:buNone/>
            </a:pPr>
            <a:endParaRPr lang="en-GB" dirty="0">
              <a:latin typeface="Gotham Book"/>
            </a:endParaRPr>
          </a:p>
          <a:p>
            <a:pPr>
              <a:buClr>
                <a:srgbClr val="A00054"/>
              </a:buClr>
            </a:pPr>
            <a:r>
              <a:rPr lang="en-GB" dirty="0">
                <a:latin typeface="Gotham Book"/>
              </a:rPr>
              <a:t>To regularly reflect on the impact that the group have had on IPC and the value they are adding to the decision making process</a:t>
            </a:r>
          </a:p>
          <a:p>
            <a:pPr>
              <a:buClr>
                <a:srgbClr val="A00054"/>
              </a:buClr>
            </a:pPr>
            <a:endParaRPr lang="en-GB" dirty="0">
              <a:solidFill>
                <a:srgbClr val="000000"/>
              </a:solidFill>
              <a:latin typeface="Gotham Book"/>
            </a:endParaRPr>
          </a:p>
          <a:p>
            <a:pPr>
              <a:buClr>
                <a:srgbClr val="A00054"/>
              </a:buClr>
              <a:buFont typeface="Arial" panose="020B0604020202020204" pitchFamily="34" charset="0"/>
              <a:buChar char="•"/>
            </a:pPr>
            <a:endParaRPr lang="en-GB" dirty="0"/>
          </a:p>
        </p:txBody>
      </p:sp>
      <p:sp>
        <p:nvSpPr>
          <p:cNvPr id="6" name="Title 1"/>
          <p:cNvSpPr>
            <a:spLocks noGrp="1"/>
          </p:cNvSpPr>
          <p:nvPr>
            <p:ph type="title"/>
          </p:nvPr>
        </p:nvSpPr>
        <p:spPr>
          <a:xfrm>
            <a:off x="514349" y="979754"/>
            <a:ext cx="7814209" cy="1197986"/>
          </a:xfrm>
        </p:spPr>
        <p:txBody>
          <a:bodyPr>
            <a:normAutofit/>
          </a:bodyPr>
          <a:lstStyle/>
          <a:p>
            <a:pPr algn="ctr"/>
            <a:r>
              <a:rPr lang="en-GB" sz="4000" dirty="0">
                <a:solidFill>
                  <a:srgbClr val="9B2C98"/>
                </a:solidFill>
              </a:rPr>
              <a:t>Phases of Co-production</a:t>
            </a:r>
          </a:p>
        </p:txBody>
      </p:sp>
      <p:sp>
        <p:nvSpPr>
          <p:cNvPr id="2" name="Content Placeholder 1"/>
          <p:cNvSpPr>
            <a:spLocks noGrp="1"/>
          </p:cNvSpPr>
          <p:nvPr>
            <p:ph sz="quarter" idx="11"/>
          </p:nvPr>
        </p:nvSpPr>
        <p:spPr/>
        <p:txBody>
          <a:bodyPr/>
          <a:lstStyle/>
          <a:p>
            <a:pPr marL="0" indent="0">
              <a:buNone/>
            </a:pPr>
            <a:r>
              <a:rPr lang="en-GB" dirty="0"/>
              <a:t> </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106" y="1667435"/>
            <a:ext cx="1930041" cy="984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74430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9B2C98"/>
                </a:solidFill>
              </a:rPr>
              <a:t>Reflections?</a:t>
            </a:r>
          </a:p>
        </p:txBody>
      </p:sp>
      <p:sp>
        <p:nvSpPr>
          <p:cNvPr id="3" name="Content Placeholder 2"/>
          <p:cNvSpPr>
            <a:spLocks noGrp="1"/>
          </p:cNvSpPr>
          <p:nvPr>
            <p:ph sz="quarter" idx="11"/>
          </p:nvPr>
        </p:nvSpPr>
        <p:spPr/>
        <p:txBody>
          <a:bodyPr/>
          <a:lstStyle/>
          <a:p>
            <a:pPr marL="0" indent="0">
              <a:buFont typeface="Wingdings 3" pitchFamily="18" charset="2"/>
              <a:buNone/>
            </a:pPr>
            <a:r>
              <a:rPr lang="en-GB" altLang="en-US" dirty="0"/>
              <a:t>What has most struck you about what you’ve heard?</a:t>
            </a:r>
          </a:p>
          <a:p>
            <a:pPr marL="0" indent="0">
              <a:buFont typeface="Wingdings 3" pitchFamily="18" charset="2"/>
              <a:buNone/>
            </a:pPr>
            <a:r>
              <a:rPr lang="en-GB" altLang="en-US" dirty="0"/>
              <a:t>What would you like to ask more about? Questions? Concerns?</a:t>
            </a:r>
          </a:p>
          <a:p>
            <a:endParaRPr lang="en-GB" dirty="0"/>
          </a:p>
        </p:txBody>
      </p:sp>
      <p:pic>
        <p:nvPicPr>
          <p:cNvPr id="4" name="Picture 6" descr="C:\Users\Rita\AppData\Local\Microsoft\Windows\Temporary Internet Files\Content.IE5\I57MJ9FY\MP90043876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3980" y="3848983"/>
            <a:ext cx="4795283" cy="245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22552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521050" y="3444678"/>
            <a:ext cx="4657006" cy="1606055"/>
          </a:xfrm>
        </p:spPr>
        <p:txBody>
          <a:bodyPr>
            <a:normAutofit lnSpcReduction="10000"/>
          </a:bodyPr>
          <a:lstStyle/>
          <a:p>
            <a:r>
              <a:rPr lang="en-GB" dirty="0"/>
              <a:t>ON YOUR TABLE YOU WILL FIND A SET OF STATEMENTS, </a:t>
            </a:r>
          </a:p>
          <a:p>
            <a:endParaRPr lang="en-GB" dirty="0"/>
          </a:p>
          <a:p>
            <a:r>
              <a:rPr lang="en-GB" dirty="0"/>
              <a:t>DIVIDE THEM INTO ‘WHAT IS’ &amp; ‘WHAT ISN’T’ CO-PRODUCTION.</a:t>
            </a:r>
          </a:p>
        </p:txBody>
      </p:sp>
      <p:sp>
        <p:nvSpPr>
          <p:cNvPr id="4" name="Title 1"/>
          <p:cNvSpPr>
            <a:spLocks noGrp="1"/>
          </p:cNvSpPr>
          <p:nvPr>
            <p:ph type="title"/>
          </p:nvPr>
        </p:nvSpPr>
        <p:spPr/>
        <p:txBody>
          <a:bodyPr>
            <a:normAutofit fontScale="90000"/>
          </a:bodyPr>
          <a:lstStyle/>
          <a:p>
            <a:pPr algn="ctr">
              <a:lnSpc>
                <a:spcPct val="150000"/>
              </a:lnSpc>
            </a:pPr>
            <a:r>
              <a:rPr lang="en-GB" dirty="0">
                <a:solidFill>
                  <a:srgbClr val="9B2C98"/>
                </a:solidFill>
              </a:rPr>
              <a:t>Our ‘Approach to Strategic Co-production’</a:t>
            </a:r>
            <a:r>
              <a:rPr lang="en-GB" dirty="0"/>
              <a:t/>
            </a:r>
            <a:br>
              <a:rPr lang="en-GB" dirty="0"/>
            </a:br>
            <a:endParaRPr lang="en-GB" dirty="0"/>
          </a:p>
        </p:txBody>
      </p:sp>
      <p:pic>
        <p:nvPicPr>
          <p:cNvPr id="5" name="Picture 4" descr="KEEP CALM IT'S ACTIVITY TIME!!!"/>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006170" y="2794509"/>
            <a:ext cx="2490470" cy="2906395"/>
          </a:xfrm>
          <a:prstGeom prst="rect">
            <a:avLst/>
          </a:prstGeom>
          <a:solidFill>
            <a:srgbClr val="9B2C98"/>
          </a:solid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2266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92" y="857040"/>
            <a:ext cx="7814209" cy="1197986"/>
          </a:xfrm>
        </p:spPr>
        <p:txBody>
          <a:bodyPr>
            <a:normAutofit fontScale="90000"/>
          </a:bodyPr>
          <a:lstStyle/>
          <a:p>
            <a:pPr algn="ctr">
              <a:lnSpc>
                <a:spcPct val="150000"/>
              </a:lnSpc>
            </a:pPr>
            <a:r>
              <a:rPr lang="en-GB" dirty="0">
                <a:solidFill>
                  <a:srgbClr val="9B2C98"/>
                </a:solidFill>
              </a:rPr>
              <a:t>Our ‘Approach to Strategic Co-production’</a:t>
            </a:r>
            <a:r>
              <a:rPr lang="en-GB" dirty="0"/>
              <a:t/>
            </a:r>
            <a:br>
              <a:rPr lang="en-GB" dirty="0"/>
            </a:br>
            <a:endParaRPr lang="en-GB" dirty="0"/>
          </a:p>
        </p:txBody>
      </p:sp>
      <p:graphicFrame>
        <p:nvGraphicFramePr>
          <p:cNvPr id="4" name="Content Placeholder 3"/>
          <p:cNvGraphicFramePr>
            <a:graphicFrameLocks noGrp="1"/>
          </p:cNvGraphicFramePr>
          <p:nvPr>
            <p:ph sz="quarter" idx="11"/>
            <p:extLst>
              <p:ext uri="{D42A27DB-BD31-4B8C-83A1-F6EECF244321}">
                <p14:modId xmlns:p14="http://schemas.microsoft.com/office/powerpoint/2010/main" val="3711280438"/>
              </p:ext>
            </p:extLst>
          </p:nvPr>
        </p:nvGraphicFramePr>
        <p:xfrm>
          <a:off x="585379" y="1584379"/>
          <a:ext cx="7813676" cy="5009760"/>
        </p:xfrm>
        <a:graphic>
          <a:graphicData uri="http://schemas.openxmlformats.org/drawingml/2006/table">
            <a:tbl>
              <a:tblPr firstRow="1" bandRow="1">
                <a:tableStyleId>{00A15C55-8517-42AA-B614-E9B94910E393}</a:tableStyleId>
              </a:tblPr>
              <a:tblGrid>
                <a:gridCol w="3906838">
                  <a:extLst>
                    <a:ext uri="{9D8B030D-6E8A-4147-A177-3AD203B41FA5}">
                      <a16:colId xmlns:a16="http://schemas.microsoft.com/office/drawing/2014/main" xmlns="" val="20000"/>
                    </a:ext>
                  </a:extLst>
                </a:gridCol>
                <a:gridCol w="3906838">
                  <a:extLst>
                    <a:ext uri="{9D8B030D-6E8A-4147-A177-3AD203B41FA5}">
                      <a16:colId xmlns:a16="http://schemas.microsoft.com/office/drawing/2014/main" xmlns="" val="20001"/>
                    </a:ext>
                  </a:extLst>
                </a:gridCol>
              </a:tblGrid>
              <a:tr h="346352">
                <a:tc>
                  <a:txBody>
                    <a:bodyPr/>
                    <a:lstStyle/>
                    <a:p>
                      <a:pPr algn="ctr"/>
                      <a:r>
                        <a:rPr lang="en-GB" dirty="0">
                          <a:solidFill>
                            <a:srgbClr val="4C4C4C"/>
                          </a:solidFill>
                        </a:rPr>
                        <a:t>What it is</a:t>
                      </a:r>
                    </a:p>
                  </a:txBody>
                  <a:tcPr/>
                </a:tc>
                <a:tc>
                  <a:txBody>
                    <a:bodyPr/>
                    <a:lstStyle/>
                    <a:p>
                      <a:pPr algn="ctr"/>
                      <a:r>
                        <a:rPr lang="en-GB" dirty="0">
                          <a:solidFill>
                            <a:srgbClr val="4C4C4C"/>
                          </a:solidFill>
                        </a:rPr>
                        <a:t>What it isn’t</a:t>
                      </a:r>
                    </a:p>
                  </a:txBody>
                  <a:tcPr/>
                </a:tc>
                <a:extLst>
                  <a:ext uri="{0D108BD9-81ED-4DB2-BD59-A6C34878D82A}">
                    <a16:rowId xmlns:a16="http://schemas.microsoft.com/office/drawing/2014/main" xmlns="" val="10000"/>
                  </a:ext>
                </a:extLst>
              </a:tr>
              <a:tr h="3959832">
                <a:tc>
                  <a:txBody>
                    <a:bodyPr/>
                    <a:lstStyle/>
                    <a:p>
                      <a:pPr marL="285750" indent="-285750">
                        <a:lnSpc>
                          <a:spcPct val="150000"/>
                        </a:lnSpc>
                        <a:buClr>
                          <a:srgbClr val="A00054"/>
                        </a:buClr>
                        <a:buFont typeface="Arial" panose="020B0604020202020204" pitchFamily="34" charset="0"/>
                        <a:buChar char="•"/>
                      </a:pPr>
                      <a:r>
                        <a:rPr lang="en-GB" dirty="0">
                          <a:solidFill>
                            <a:srgbClr val="4C4C4C"/>
                          </a:solidFill>
                        </a:rPr>
                        <a:t>A chance to work alongside decision makers and influence IPC</a:t>
                      </a:r>
                    </a:p>
                    <a:p>
                      <a:pPr marL="285750" indent="-285750">
                        <a:lnSpc>
                          <a:spcPct val="150000"/>
                        </a:lnSpc>
                        <a:buClr>
                          <a:srgbClr val="A00054"/>
                        </a:buClr>
                        <a:buFont typeface="Arial" panose="020B0604020202020204" pitchFamily="34" charset="0"/>
                        <a:buChar char="•"/>
                      </a:pPr>
                      <a:r>
                        <a:rPr lang="en-GB" dirty="0">
                          <a:solidFill>
                            <a:srgbClr val="4C4C4C"/>
                          </a:solidFill>
                        </a:rPr>
                        <a:t>A facilitated process that develops</a:t>
                      </a:r>
                      <a:r>
                        <a:rPr lang="en-GB" baseline="0" dirty="0">
                          <a:solidFill>
                            <a:srgbClr val="4C4C4C"/>
                          </a:solidFill>
                        </a:rPr>
                        <a:t> people’s knowledge, skills and confidence</a:t>
                      </a:r>
                    </a:p>
                    <a:p>
                      <a:pPr marL="285750" indent="-285750">
                        <a:lnSpc>
                          <a:spcPct val="150000"/>
                        </a:lnSpc>
                        <a:buClr>
                          <a:srgbClr val="A00054"/>
                        </a:buClr>
                        <a:buFont typeface="Arial" panose="020B0604020202020204" pitchFamily="34" charset="0"/>
                        <a:buChar char="•"/>
                      </a:pPr>
                      <a:r>
                        <a:rPr lang="en-GB" dirty="0">
                          <a:solidFill>
                            <a:srgbClr val="4C4C4C"/>
                          </a:solidFill>
                        </a:rPr>
                        <a:t>An opportunity to build relationships, both with</a:t>
                      </a:r>
                      <a:r>
                        <a:rPr lang="en-GB" baseline="0" dirty="0">
                          <a:solidFill>
                            <a:srgbClr val="4C4C4C"/>
                          </a:solidFill>
                        </a:rPr>
                        <a:t> each other and practitioners</a:t>
                      </a:r>
                      <a:endParaRPr lang="en-GB" dirty="0">
                        <a:solidFill>
                          <a:srgbClr val="4C4C4C"/>
                        </a:solidFill>
                      </a:endParaRPr>
                    </a:p>
                    <a:p>
                      <a:pPr marL="285750" indent="-285750">
                        <a:lnSpc>
                          <a:spcPct val="150000"/>
                        </a:lnSpc>
                        <a:buClr>
                          <a:srgbClr val="A00054"/>
                        </a:buClr>
                        <a:buFont typeface="Arial" panose="020B0604020202020204" pitchFamily="34" charset="0"/>
                        <a:buChar char="•"/>
                      </a:pPr>
                      <a:r>
                        <a:rPr lang="en-GB" dirty="0">
                          <a:solidFill>
                            <a:srgbClr val="4C4C4C"/>
                          </a:solidFill>
                        </a:rPr>
                        <a:t>A</a:t>
                      </a:r>
                      <a:r>
                        <a:rPr lang="en-GB" baseline="0" dirty="0">
                          <a:solidFill>
                            <a:srgbClr val="4C4C4C"/>
                          </a:solidFill>
                        </a:rPr>
                        <a:t> chance to do focussed pieces of work and make a difference</a:t>
                      </a:r>
                      <a:endParaRPr lang="en-GB" dirty="0">
                        <a:solidFill>
                          <a:srgbClr val="4C4C4C"/>
                        </a:solidFill>
                      </a:endParaRPr>
                    </a:p>
                  </a:txBody>
                  <a:tcPr marB="72000"/>
                </a:tc>
                <a:tc>
                  <a:txBody>
                    <a:bodyPr/>
                    <a:lstStyle/>
                    <a:p>
                      <a:pPr marL="285750" indent="-285750">
                        <a:lnSpc>
                          <a:spcPct val="150000"/>
                        </a:lnSpc>
                        <a:buClr>
                          <a:srgbClr val="A00054"/>
                        </a:buClr>
                        <a:buFont typeface="Arial" panose="020B0604020202020204" pitchFamily="34" charset="0"/>
                        <a:buChar char="•"/>
                      </a:pPr>
                      <a:r>
                        <a:rPr lang="en-GB" sz="1800" dirty="0">
                          <a:solidFill>
                            <a:srgbClr val="4C4C4C"/>
                          </a:solidFill>
                        </a:rPr>
                        <a:t>A</a:t>
                      </a:r>
                      <a:r>
                        <a:rPr lang="en-GB" sz="1800" baseline="0" dirty="0">
                          <a:solidFill>
                            <a:srgbClr val="4C4C4C"/>
                          </a:solidFill>
                        </a:rPr>
                        <a:t> chance to campaign about what is going wrong in health and social care!</a:t>
                      </a:r>
                    </a:p>
                    <a:p>
                      <a:pPr marL="285750" indent="-285750">
                        <a:lnSpc>
                          <a:spcPct val="150000"/>
                        </a:lnSpc>
                        <a:buClr>
                          <a:srgbClr val="A00054"/>
                        </a:buClr>
                        <a:buFont typeface="Arial" panose="020B0604020202020204" pitchFamily="34" charset="0"/>
                        <a:buChar char="•"/>
                      </a:pPr>
                      <a:r>
                        <a:rPr lang="en-GB" sz="1800" baseline="0" dirty="0">
                          <a:solidFill>
                            <a:srgbClr val="4C4C4C"/>
                          </a:solidFill>
                        </a:rPr>
                        <a:t>Putting the voice of people ahead of practitioners</a:t>
                      </a:r>
                    </a:p>
                    <a:p>
                      <a:pPr marL="285750" indent="-285750">
                        <a:lnSpc>
                          <a:spcPct val="150000"/>
                        </a:lnSpc>
                        <a:buClr>
                          <a:srgbClr val="A00054"/>
                        </a:buClr>
                        <a:buFont typeface="Arial" panose="020B0604020202020204" pitchFamily="34" charset="0"/>
                        <a:buChar char="•"/>
                      </a:pPr>
                      <a:r>
                        <a:rPr lang="en-GB" sz="1800" baseline="0" dirty="0">
                          <a:solidFill>
                            <a:srgbClr val="4C4C4C"/>
                          </a:solidFill>
                        </a:rPr>
                        <a:t>Formal meetings that are chaired</a:t>
                      </a:r>
                    </a:p>
                    <a:p>
                      <a:pPr marL="285750" indent="-285750">
                        <a:lnSpc>
                          <a:spcPct val="150000"/>
                        </a:lnSpc>
                        <a:buClr>
                          <a:srgbClr val="A00054"/>
                        </a:buClr>
                        <a:buFont typeface="Arial" panose="020B0604020202020204" pitchFamily="34" charset="0"/>
                        <a:buChar char="•"/>
                      </a:pPr>
                      <a:r>
                        <a:rPr lang="en-GB" sz="1800" baseline="0" dirty="0">
                          <a:solidFill>
                            <a:srgbClr val="4C4C4C"/>
                          </a:solidFill>
                        </a:rPr>
                        <a:t>A group that focuses on listening to each others problems</a:t>
                      </a:r>
                    </a:p>
                    <a:p>
                      <a:pPr marL="285750" indent="-285750">
                        <a:lnSpc>
                          <a:spcPct val="150000"/>
                        </a:lnSpc>
                        <a:buClr>
                          <a:srgbClr val="A00054"/>
                        </a:buClr>
                        <a:buFont typeface="Arial" panose="020B0604020202020204" pitchFamily="34" charset="0"/>
                        <a:buChar char="•"/>
                      </a:pPr>
                      <a:r>
                        <a:rPr lang="en-GB" sz="1800" baseline="0" dirty="0">
                          <a:solidFill>
                            <a:srgbClr val="4C4C4C"/>
                          </a:solidFill>
                        </a:rPr>
                        <a:t>A chance to change the whole system for the better</a:t>
                      </a:r>
                      <a:endParaRPr lang="en-GB" sz="1800" dirty="0">
                        <a:solidFill>
                          <a:srgbClr val="4C4C4C"/>
                        </a:solidFill>
                      </a:endParaRPr>
                    </a:p>
                  </a:txBody>
                  <a:tcPr marB="72000"/>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8934662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14349" y="979754"/>
            <a:ext cx="7814209" cy="1197986"/>
          </a:xfrm>
        </p:spPr>
        <p:txBody>
          <a:bodyPr>
            <a:normAutofit fontScale="90000"/>
          </a:bodyPr>
          <a:lstStyle/>
          <a:p>
            <a:pPr algn="ctr"/>
            <a:r>
              <a:rPr lang="en-GB" sz="4000" dirty="0">
                <a:solidFill>
                  <a:srgbClr val="9B2C98"/>
                </a:solidFill>
              </a:rPr>
              <a:t>Achievements – Co-producing the programme nationally</a:t>
            </a:r>
          </a:p>
        </p:txBody>
      </p:sp>
      <p:sp>
        <p:nvSpPr>
          <p:cNvPr id="5" name="Content Placeholder 2"/>
          <p:cNvSpPr>
            <a:spLocks noGrp="1"/>
          </p:cNvSpPr>
          <p:nvPr>
            <p:ph sz="quarter" idx="11"/>
          </p:nvPr>
        </p:nvSpPr>
        <p:spPr>
          <a:xfrm>
            <a:off x="1050878" y="2479254"/>
            <a:ext cx="7277680" cy="3826012"/>
          </a:xfrm>
        </p:spPr>
        <p:txBody>
          <a:bodyPr>
            <a:normAutofit/>
          </a:bodyPr>
          <a:lstStyle/>
          <a:p>
            <a:pPr>
              <a:buFont typeface="Arial" panose="020B0604020202020204" pitchFamily="34" charset="0"/>
              <a:buChar char="•"/>
            </a:pPr>
            <a:r>
              <a:rPr lang="en-GB" u="sng" dirty="0">
                <a:solidFill>
                  <a:schemeClr val="tx1">
                    <a:lumMod val="50000"/>
                    <a:lumOff val="50000"/>
                  </a:schemeClr>
                </a:solidFill>
              </a:rPr>
              <a:t>Interviewing sites </a:t>
            </a:r>
            <a:r>
              <a:rPr lang="en-GB" dirty="0">
                <a:solidFill>
                  <a:schemeClr val="tx1">
                    <a:lumMod val="50000"/>
                    <a:lumOff val="50000"/>
                  </a:schemeClr>
                </a:solidFill>
              </a:rPr>
              <a:t>to become part of the IPC programme</a:t>
            </a:r>
          </a:p>
          <a:p>
            <a:pPr marL="0" indent="0">
              <a:buNone/>
            </a:pPr>
            <a:endParaRPr lang="en-GB" dirty="0">
              <a:solidFill>
                <a:schemeClr val="tx1">
                  <a:lumMod val="50000"/>
                  <a:lumOff val="50000"/>
                </a:schemeClr>
              </a:solidFill>
            </a:endParaRPr>
          </a:p>
          <a:p>
            <a:pPr>
              <a:buFont typeface="Arial" panose="020B0604020202020204" pitchFamily="34" charset="0"/>
              <a:buChar char="•"/>
            </a:pPr>
            <a:r>
              <a:rPr lang="en-GB" dirty="0">
                <a:solidFill>
                  <a:schemeClr val="tx1">
                    <a:lumMod val="50000"/>
                    <a:lumOff val="50000"/>
                  </a:schemeClr>
                </a:solidFill>
              </a:rPr>
              <a:t>Creating </a:t>
            </a:r>
            <a:r>
              <a:rPr lang="en-GB" u="sng" dirty="0">
                <a:solidFill>
                  <a:schemeClr val="tx1">
                    <a:lumMod val="50000"/>
                    <a:lumOff val="50000"/>
                  </a:schemeClr>
                </a:solidFill>
              </a:rPr>
              <a:t>key features </a:t>
            </a:r>
            <a:r>
              <a:rPr lang="en-GB" dirty="0">
                <a:solidFill>
                  <a:schemeClr val="tx1">
                    <a:lumMod val="50000"/>
                    <a:lumOff val="50000"/>
                  </a:schemeClr>
                </a:solidFill>
              </a:rPr>
              <a:t>of a personal health budgets and IPC</a:t>
            </a:r>
          </a:p>
          <a:p>
            <a:pPr>
              <a:buFont typeface="Arial" panose="020B0604020202020204" pitchFamily="34" charset="0"/>
              <a:buChar char="•"/>
            </a:pPr>
            <a:endParaRPr lang="en-GB" dirty="0">
              <a:solidFill>
                <a:schemeClr val="tx1">
                  <a:lumMod val="50000"/>
                  <a:lumOff val="50000"/>
                </a:schemeClr>
              </a:solidFill>
            </a:endParaRPr>
          </a:p>
          <a:p>
            <a:pPr>
              <a:buFont typeface="Arial" panose="020B0604020202020204" pitchFamily="34" charset="0"/>
              <a:buChar char="•"/>
            </a:pPr>
            <a:r>
              <a:rPr lang="en-GB" u="sng" dirty="0">
                <a:solidFill>
                  <a:schemeClr val="tx1">
                    <a:lumMod val="50000"/>
                    <a:lumOff val="50000"/>
                  </a:schemeClr>
                </a:solidFill>
              </a:rPr>
              <a:t>Presenting at national events </a:t>
            </a:r>
            <a:r>
              <a:rPr lang="en-GB" dirty="0">
                <a:solidFill>
                  <a:schemeClr val="tx1">
                    <a:lumMod val="50000"/>
                    <a:lumOff val="50000"/>
                  </a:schemeClr>
                </a:solidFill>
              </a:rPr>
              <a:t>including Voluntary Sector events and Rolling out Personal Health Budgets </a:t>
            </a:r>
          </a:p>
          <a:p>
            <a:pPr>
              <a:buFont typeface="Arial" panose="020B0604020202020204" pitchFamily="34" charset="0"/>
              <a:buChar char="•"/>
            </a:pPr>
            <a:endParaRPr lang="en-GB" dirty="0">
              <a:solidFill>
                <a:schemeClr val="tx1">
                  <a:lumMod val="50000"/>
                  <a:lumOff val="50000"/>
                </a:schemeClr>
              </a:solidFill>
            </a:endParaRPr>
          </a:p>
          <a:p>
            <a:pPr>
              <a:buFont typeface="Arial" panose="020B0604020202020204" pitchFamily="34" charset="0"/>
              <a:buChar char="•"/>
            </a:pPr>
            <a:r>
              <a:rPr lang="en-GB" u="sng" dirty="0">
                <a:solidFill>
                  <a:schemeClr val="tx1">
                    <a:lumMod val="50000"/>
                    <a:lumOff val="50000"/>
                  </a:schemeClr>
                </a:solidFill>
              </a:rPr>
              <a:t>Contributing to the national Direct Payments Guideline </a:t>
            </a:r>
            <a:r>
              <a:rPr lang="en-GB" dirty="0">
                <a:solidFill>
                  <a:schemeClr val="tx1">
                    <a:lumMod val="50000"/>
                    <a:lumOff val="50000"/>
                  </a:schemeClr>
                </a:solidFill>
              </a:rPr>
              <a:t>for personal health budgets</a:t>
            </a:r>
          </a:p>
          <a:p>
            <a:pPr>
              <a:buFont typeface="Arial" panose="020B0604020202020204" pitchFamily="34" charset="0"/>
              <a:buChar char="•"/>
            </a:pPr>
            <a:endParaRPr lang="en-GB" dirty="0">
              <a:solidFill>
                <a:schemeClr val="tx1">
                  <a:lumMod val="50000"/>
                  <a:lumOff val="50000"/>
                </a:schemeClr>
              </a:solidFill>
            </a:endParaRPr>
          </a:p>
        </p:txBody>
      </p:sp>
    </p:spTree>
    <p:extLst>
      <p:ext uri="{BB962C8B-B14F-4D97-AF65-F5344CB8AC3E}">
        <p14:creationId xmlns:p14="http://schemas.microsoft.com/office/powerpoint/2010/main" val="19398073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dirty="0">
                <a:solidFill>
                  <a:srgbClr val="7030A0"/>
                </a:solidFill>
                <a:latin typeface="Calibri Light" panose="020F0302020204030204"/>
                <a:cs typeface="Arial" panose="020B0604020202020204" pitchFamily="34" charset="0"/>
              </a:rPr>
              <a:t>Next steps</a:t>
            </a:r>
            <a:endParaRPr lang="en-GB" dirty="0"/>
          </a:p>
        </p:txBody>
      </p:sp>
      <p:sp>
        <p:nvSpPr>
          <p:cNvPr id="3" name="Content Placeholder 2"/>
          <p:cNvSpPr>
            <a:spLocks noGrp="1"/>
          </p:cNvSpPr>
          <p:nvPr>
            <p:ph sz="quarter" idx="11"/>
          </p:nvPr>
        </p:nvSpPr>
        <p:spPr/>
        <p:txBody>
          <a:bodyPr/>
          <a:lstStyle/>
          <a:p>
            <a:pPr marL="0" indent="0">
              <a:buNone/>
            </a:pPr>
            <a:r>
              <a:rPr lang="en-GB" dirty="0"/>
              <a:t> </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7023" y="2233288"/>
            <a:ext cx="2310016" cy="173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descr="C:\Users\Rita\AppData\Local\Microsoft\Windows\Temporary Internet Files\Content.IE5\0IGP3L17\MM91000109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80133" y="4076147"/>
            <a:ext cx="1304925" cy="19240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C:\Users\Rita\AppData\Local\Microsoft\Windows\Temporary Internet Files\Content.IE5\TKGI0RSK\MP90044217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3728" y="4509120"/>
            <a:ext cx="2638541" cy="20503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Users\Rita\AppData\Local\Microsoft\Windows\Temporary Internet Files\Content.IE5\4JXM3MVE\MC90023093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87896" y="3163805"/>
            <a:ext cx="1638677" cy="21924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Rita\AppData\Local\Microsoft\Windows\Temporary Internet Files\Content.IE5\4JXM3MVE\MP90044873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79738" y="2137591"/>
            <a:ext cx="2160240"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2433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altLang="en-US" sz="4000" dirty="0">
                <a:solidFill>
                  <a:srgbClr val="7030A0"/>
                </a:solidFill>
                <a:latin typeface="Calibri Light" panose="020F0302020204030204"/>
                <a:cs typeface="Arial" pitchFamily="34" charset="0"/>
              </a:rPr>
              <a:t>Thank you!</a:t>
            </a:r>
            <a:endParaRPr lang="en-GB" dirty="0"/>
          </a:p>
        </p:txBody>
      </p:sp>
      <p:sp>
        <p:nvSpPr>
          <p:cNvPr id="3" name="Content Placeholder 2"/>
          <p:cNvSpPr>
            <a:spLocks noGrp="1"/>
          </p:cNvSpPr>
          <p:nvPr>
            <p:ph sz="quarter" idx="11"/>
          </p:nvPr>
        </p:nvSpPr>
        <p:spPr/>
        <p:txBody>
          <a:bodyPr/>
          <a:lstStyle/>
          <a:p>
            <a:pPr marL="0" indent="0">
              <a:buNone/>
            </a:pPr>
            <a:r>
              <a:rPr lang="en-GB" dirty="0"/>
              <a:t>Safe journey home</a:t>
            </a:r>
          </a:p>
        </p:txBody>
      </p:sp>
      <p:pic>
        <p:nvPicPr>
          <p:cNvPr id="4" name="Picture 2" descr="C:\Users\Rita\AppData\Local\Microsoft\Windows\Temporary Internet Files\Content.IE5\TKGI0RSK\MC90010522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150" y="3170788"/>
            <a:ext cx="1816100"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Rita\AppData\Local\Microsoft\Windows\Temporary Internet Files\Content.IE5\VRLIDG4W\MC90005807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3277592"/>
            <a:ext cx="253682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Rita\AppData\Local\Microsoft\Windows\Temporary Internet Files\Content.IE5\7SN8HOMX\MC90010521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4650" y="2941294"/>
            <a:ext cx="158750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4019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695" y="1025514"/>
            <a:ext cx="7814209" cy="1197986"/>
          </a:xfrm>
        </p:spPr>
        <p:txBody>
          <a:bodyPr>
            <a:normAutofit fontScale="90000"/>
          </a:bodyPr>
          <a:lstStyle/>
          <a:p>
            <a:pPr algn="ctr"/>
            <a:r>
              <a:rPr lang="en-GB" sz="4000" dirty="0">
                <a:solidFill>
                  <a:srgbClr val="9B2C98"/>
                </a:solidFill>
              </a:rPr>
              <a:t>Is Co-production the same as peer support?</a:t>
            </a:r>
          </a:p>
        </p:txBody>
      </p:sp>
      <p:sp>
        <p:nvSpPr>
          <p:cNvPr id="3" name="Content Placeholder 2"/>
          <p:cNvSpPr>
            <a:spLocks noGrp="1"/>
          </p:cNvSpPr>
          <p:nvPr>
            <p:ph sz="quarter" idx="11"/>
          </p:nvPr>
        </p:nvSpPr>
        <p:spPr>
          <a:xfrm>
            <a:off x="690695" y="2357508"/>
            <a:ext cx="7814210" cy="4015995"/>
          </a:xfrm>
        </p:spPr>
        <p:txBody>
          <a:bodyPr>
            <a:normAutofit fontScale="92500" lnSpcReduction="10000"/>
          </a:bodyPr>
          <a:lstStyle/>
          <a:p>
            <a:pPr marL="0" indent="0">
              <a:buNone/>
            </a:pPr>
            <a:r>
              <a:rPr lang="en-US" dirty="0"/>
              <a:t>When we talk about our approach to co-producing Integrated Personal Commissioning, we are talking about ‘</a:t>
            </a:r>
            <a:r>
              <a:rPr lang="en-US" b="1" dirty="0"/>
              <a:t>strategic co-production</a:t>
            </a:r>
            <a:r>
              <a:rPr lang="en-US" dirty="0"/>
              <a:t>’. Put simply, it’s about people with lived experience working alongside NHS England and local sites to help achieve the aims and objectives of the Integrated Personal Commissioning Programme. When we say ‘strategic’, we mean working ‘at a high level’.</a:t>
            </a:r>
          </a:p>
          <a:p>
            <a:pPr marL="0" indent="0">
              <a:buNone/>
            </a:pPr>
            <a:endParaRPr lang="en-US" b="1" dirty="0"/>
          </a:p>
          <a:p>
            <a:pPr marL="0" indent="0">
              <a:buNone/>
            </a:pPr>
            <a:r>
              <a:rPr lang="en-US" b="1" dirty="0"/>
              <a:t>Peer support is something very different</a:t>
            </a:r>
          </a:p>
          <a:p>
            <a:pPr marL="0" indent="0">
              <a:buNone/>
            </a:pPr>
            <a:r>
              <a:rPr lang="en-US" dirty="0"/>
              <a:t> </a:t>
            </a:r>
          </a:p>
          <a:p>
            <a:pPr marL="0" indent="0">
              <a:buNone/>
            </a:pPr>
            <a:r>
              <a:rPr lang="en-US" dirty="0"/>
              <a:t>Peer support is about people with lived experience coming together  on a 1:1 level, in a group or maybe online to provide practical and emotional support to each other so they can self-manage their health condition.</a:t>
            </a:r>
            <a:endParaRPr lang="en-GB" dirty="0"/>
          </a:p>
        </p:txBody>
      </p:sp>
    </p:spTree>
    <p:extLst>
      <p:ext uri="{BB962C8B-B14F-4D97-AF65-F5344CB8AC3E}">
        <p14:creationId xmlns:p14="http://schemas.microsoft.com/office/powerpoint/2010/main" val="2621105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centreforwelfarereform.org/assets/fullsize/52/145-the-coproduction-relationship-full.jpg"/>
          <p:cNvPicPr>
            <a:picLocks noChangeAspect="1" noChangeArrowheads="1"/>
          </p:cNvPicPr>
          <p:nvPr/>
        </p:nvPicPr>
        <p:blipFill>
          <a:blip r:embed="rId2" cstate="print"/>
          <a:srcRect/>
          <a:stretch>
            <a:fillRect/>
          </a:stretch>
        </p:blipFill>
        <p:spPr bwMode="auto">
          <a:xfrm>
            <a:off x="2667946" y="3254188"/>
            <a:ext cx="3342189" cy="2514599"/>
          </a:xfrm>
          <a:prstGeom prst="rect">
            <a:avLst/>
          </a:prstGeom>
          <a:noFill/>
          <a:ln w="9525">
            <a:noFill/>
            <a:miter lim="800000"/>
            <a:headEnd/>
            <a:tailEnd/>
          </a:ln>
        </p:spPr>
      </p:pic>
      <p:sp>
        <p:nvSpPr>
          <p:cNvPr id="2" name="Title 1"/>
          <p:cNvSpPr>
            <a:spLocks noGrp="1"/>
          </p:cNvSpPr>
          <p:nvPr>
            <p:ph type="title"/>
          </p:nvPr>
        </p:nvSpPr>
        <p:spPr>
          <a:xfrm>
            <a:off x="690695" y="1025514"/>
            <a:ext cx="7814209" cy="1197986"/>
          </a:xfrm>
        </p:spPr>
        <p:txBody>
          <a:bodyPr>
            <a:normAutofit/>
          </a:bodyPr>
          <a:lstStyle/>
          <a:p>
            <a:pPr algn="ctr"/>
            <a:r>
              <a:rPr lang="en-GB" sz="4000" dirty="0">
                <a:solidFill>
                  <a:srgbClr val="9B2C98"/>
                </a:solidFill>
              </a:rPr>
              <a:t>Hey! Hold on a minute…</a:t>
            </a:r>
          </a:p>
        </p:txBody>
      </p:sp>
      <p:sp>
        <p:nvSpPr>
          <p:cNvPr id="3" name="Content Placeholder 2"/>
          <p:cNvSpPr>
            <a:spLocks noGrp="1"/>
          </p:cNvSpPr>
          <p:nvPr>
            <p:ph sz="quarter" idx="11"/>
          </p:nvPr>
        </p:nvSpPr>
        <p:spPr>
          <a:xfrm>
            <a:off x="690695" y="2029443"/>
            <a:ext cx="7814210" cy="4486865"/>
          </a:xfrm>
        </p:spPr>
        <p:txBody>
          <a:bodyPr>
            <a:normAutofit lnSpcReduction="10000"/>
          </a:bodyPr>
          <a:lstStyle/>
          <a:p>
            <a:pPr marL="0" indent="0">
              <a:buNone/>
            </a:pPr>
            <a:endParaRPr lang="en-US" dirty="0"/>
          </a:p>
          <a:p>
            <a:pPr marL="0" indent="0">
              <a:buNone/>
            </a:pPr>
            <a:r>
              <a:rPr lang="en-US" dirty="0"/>
              <a:t>Yes, you’re right ! The term co-production  is used in various </a:t>
            </a:r>
            <a:r>
              <a:rPr lang="en-US" dirty="0" smtClean="0"/>
              <a:t>ways </a:t>
            </a:r>
            <a:r>
              <a:rPr lang="en-US" dirty="0"/>
              <a:t>by different people. It’s also used when we talk about writing personalised care and support plans…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r">
              <a:buNone/>
            </a:pPr>
            <a:r>
              <a:rPr lang="en-US" sz="800" dirty="0"/>
              <a:t>(Graphic by Simon Duffy, Centre for Welfare reform)</a:t>
            </a:r>
          </a:p>
          <a:p>
            <a:pPr marL="0" indent="0">
              <a:buNone/>
            </a:pPr>
            <a:endParaRPr lang="en-US" dirty="0"/>
          </a:p>
          <a:p>
            <a:pPr marL="0" indent="0">
              <a:buNone/>
            </a:pPr>
            <a:r>
              <a:rPr lang="en-US" dirty="0"/>
              <a:t>BUT…for the purposes of this workshop, we are talking about </a:t>
            </a:r>
            <a:r>
              <a:rPr lang="en-US" b="1" dirty="0"/>
              <a:t>strategic co-production and the Integrated Personal Commissioning Programme.</a:t>
            </a:r>
          </a:p>
          <a:p>
            <a:pPr marL="0" indent="0">
              <a:buNone/>
            </a:pPr>
            <a:endParaRPr lang="en-US" dirty="0"/>
          </a:p>
          <a:p>
            <a:pPr marL="0" indent="0">
              <a:buNone/>
            </a:pPr>
            <a:endParaRPr lang="en-US" dirty="0"/>
          </a:p>
        </p:txBody>
      </p:sp>
      <p:sp>
        <p:nvSpPr>
          <p:cNvPr id="5" name="TextBox 4"/>
          <p:cNvSpPr txBox="1"/>
          <p:nvPr/>
        </p:nvSpPr>
        <p:spPr>
          <a:xfrm>
            <a:off x="1201024" y="5467072"/>
            <a:ext cx="914400" cy="914400"/>
          </a:xfrm>
          <a:prstGeom prst="rect">
            <a:avLst/>
          </a:prstGeom>
        </p:spPr>
        <p:txBody>
          <a:bodyPr vert="horz" wrap="none" lIns="0" tIns="0" rIns="0" bIns="0" rtlCol="0" anchor="t" anchorCtr="0">
            <a:noAutofit/>
          </a:bodyPr>
          <a:lstStyle/>
          <a:p>
            <a:endParaRPr lang="en-US" dirty="0"/>
          </a:p>
        </p:txBody>
      </p:sp>
    </p:spTree>
    <p:extLst>
      <p:ext uri="{BB962C8B-B14F-4D97-AF65-F5344CB8AC3E}">
        <p14:creationId xmlns:p14="http://schemas.microsoft.com/office/powerpoint/2010/main" val="2621105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93" y="1099975"/>
            <a:ext cx="7814209" cy="1197986"/>
          </a:xfrm>
        </p:spPr>
        <p:txBody>
          <a:bodyPr/>
          <a:lstStyle/>
          <a:p>
            <a:pPr algn="ctr"/>
            <a:r>
              <a:rPr lang="en-GB" dirty="0">
                <a:solidFill>
                  <a:srgbClr val="9B2C98"/>
                </a:solidFill>
              </a:rPr>
              <a:t>So what is Integrated Personal Commissioning (IPC)?</a:t>
            </a:r>
          </a:p>
        </p:txBody>
      </p:sp>
      <p:sp>
        <p:nvSpPr>
          <p:cNvPr id="3" name="Content Placeholder 2"/>
          <p:cNvSpPr>
            <a:spLocks noGrp="1"/>
          </p:cNvSpPr>
          <p:nvPr>
            <p:ph sz="quarter" idx="11"/>
          </p:nvPr>
        </p:nvSpPr>
        <p:spPr>
          <a:xfrm>
            <a:off x="404092" y="2164976"/>
            <a:ext cx="7814210" cy="4316506"/>
          </a:xfrm>
        </p:spPr>
        <p:txBody>
          <a:bodyPr>
            <a:normAutofit/>
          </a:bodyPr>
          <a:lstStyle/>
          <a:p>
            <a:pPr marL="0" indent="0">
              <a:buNone/>
            </a:pPr>
            <a:r>
              <a:rPr lang="en-GB" dirty="0"/>
              <a:t>Through IPC, people, carers and families with a range of long-term conditions and disabilities are supported to take a more active role in their health and well-being. This includes better information and access to support in their local community, and with greater choice and control over their care.</a:t>
            </a:r>
          </a:p>
          <a:p>
            <a:pPr marL="0" indent="0">
              <a:buNone/>
            </a:pPr>
            <a:r>
              <a:rPr lang="en-GB" dirty="0"/>
              <a:t>The purpose of IPC is:</a:t>
            </a:r>
          </a:p>
          <a:p>
            <a:pPr>
              <a:buFont typeface="Wingdings" panose="05000000000000000000" pitchFamily="2" charset="2"/>
              <a:buChar char="ü"/>
            </a:pPr>
            <a:r>
              <a:rPr lang="en-GB" dirty="0"/>
              <a:t>Better outcomes and quality of life for people with complex needs</a:t>
            </a:r>
            <a:br>
              <a:rPr lang="en-GB" dirty="0"/>
            </a:br>
            <a:endParaRPr lang="en-GB" dirty="0"/>
          </a:p>
          <a:p>
            <a:pPr>
              <a:buFont typeface="Wingdings" panose="05000000000000000000" pitchFamily="2" charset="2"/>
              <a:buChar char="ü"/>
            </a:pPr>
            <a:r>
              <a:rPr lang="en-GB" dirty="0"/>
              <a:t>Prevention of crises that lead to unplanned hospital admissions</a:t>
            </a:r>
            <a:br>
              <a:rPr lang="en-GB" dirty="0"/>
            </a:br>
            <a:endParaRPr lang="en-GB" dirty="0"/>
          </a:p>
          <a:p>
            <a:pPr>
              <a:buFont typeface="Wingdings" panose="05000000000000000000" pitchFamily="2" charset="2"/>
              <a:buChar char="ü"/>
            </a:pPr>
            <a:r>
              <a:rPr lang="en-GB" dirty="0"/>
              <a:t>Better integration and quality of care, including better individual and family experience of care.</a:t>
            </a:r>
          </a:p>
          <a:p>
            <a:pPr>
              <a:buFont typeface="Wingdings" panose="05000000000000000000" pitchFamily="2" charset="2"/>
              <a:buChar char="ü"/>
            </a:pPr>
            <a:endParaRPr lang="en-GB" dirty="0"/>
          </a:p>
        </p:txBody>
      </p:sp>
    </p:spTree>
    <p:extLst>
      <p:ext uri="{BB962C8B-B14F-4D97-AF65-F5344CB8AC3E}">
        <p14:creationId xmlns:p14="http://schemas.microsoft.com/office/powerpoint/2010/main" val="1727607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92" y="1059634"/>
            <a:ext cx="7814209" cy="1197986"/>
          </a:xfrm>
        </p:spPr>
        <p:txBody>
          <a:bodyPr>
            <a:normAutofit fontScale="90000"/>
          </a:bodyPr>
          <a:lstStyle/>
          <a:p>
            <a:pPr algn="ctr"/>
            <a:r>
              <a:rPr lang="en-GB" dirty="0">
                <a:solidFill>
                  <a:srgbClr val="9B2C98"/>
                </a:solidFill>
              </a:rPr>
              <a:t>When we look at the aims of IPC and the aims of co-production we can see they are the same ! </a:t>
            </a:r>
          </a:p>
        </p:txBody>
      </p:sp>
      <p:sp>
        <p:nvSpPr>
          <p:cNvPr id="3" name="Content Placeholder 2"/>
          <p:cNvSpPr>
            <a:spLocks noGrp="1"/>
          </p:cNvSpPr>
          <p:nvPr>
            <p:ph sz="quarter" idx="11"/>
          </p:nvPr>
        </p:nvSpPr>
        <p:spPr>
          <a:xfrm>
            <a:off x="404092" y="2244173"/>
            <a:ext cx="7814210" cy="3683760"/>
          </a:xfrm>
        </p:spPr>
        <p:txBody>
          <a:bodyPr>
            <a:normAutofit lnSpcReduction="10000"/>
          </a:bodyPr>
          <a:lstStyle/>
          <a:p>
            <a:endParaRPr lang="en-GB" dirty="0"/>
          </a:p>
          <a:p>
            <a:pPr marL="0" indent="0">
              <a:buNone/>
            </a:pPr>
            <a:r>
              <a:rPr lang="en-GB" dirty="0">
                <a:solidFill>
                  <a:srgbClr val="9B2C98"/>
                </a:solidFill>
              </a:rPr>
              <a:t>Here are a few of examples…….</a:t>
            </a:r>
            <a:endParaRPr lang="en-GB" dirty="0"/>
          </a:p>
          <a:p>
            <a:r>
              <a:rPr lang="en-GB" dirty="0"/>
              <a:t>IPC aims to empower people to play an active role in their own health and well-being</a:t>
            </a:r>
          </a:p>
          <a:p>
            <a:r>
              <a:rPr lang="en-GB" dirty="0"/>
              <a:t>It involves a different and more proactive relationship between people with health and care needs and the NHS and Social Care</a:t>
            </a:r>
          </a:p>
          <a:p>
            <a:r>
              <a:rPr lang="en-GB" dirty="0"/>
              <a:t>It aims to build people’s knowledge, skills and confidence</a:t>
            </a:r>
          </a:p>
          <a:p>
            <a:r>
              <a:rPr lang="en-GB" dirty="0"/>
              <a:t>It takes an asset-based approach (in other words, it looks at what resources, skills and abilities people have rather than the things they can’t do!)</a:t>
            </a:r>
          </a:p>
          <a:p>
            <a:r>
              <a:rPr lang="en-GB" dirty="0"/>
              <a:t>It’s about moving away from ‘doing to’ people to ‘doing with’ them.</a:t>
            </a:r>
          </a:p>
        </p:txBody>
      </p:sp>
    </p:spTree>
    <p:extLst>
      <p:ext uri="{BB962C8B-B14F-4D97-AF65-F5344CB8AC3E}">
        <p14:creationId xmlns:p14="http://schemas.microsoft.com/office/powerpoint/2010/main" val="4251921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866" y="982479"/>
            <a:ext cx="7814209" cy="1197986"/>
          </a:xfrm>
        </p:spPr>
        <p:txBody>
          <a:bodyPr>
            <a:normAutofit/>
          </a:bodyPr>
          <a:lstStyle/>
          <a:p>
            <a:pPr algn="ctr"/>
            <a:r>
              <a:rPr lang="en-GB" sz="4000" dirty="0">
                <a:solidFill>
                  <a:srgbClr val="9B2C98"/>
                </a:solidFill>
              </a:rPr>
              <a:t>Co-production ladder</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0367" y="1590023"/>
            <a:ext cx="4864186" cy="5045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359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60624 IPC personal budgets CDG 30 June 2016 v3">
  <a:themeElements>
    <a:clrScheme name="NHS England">
      <a:dk1>
        <a:sysClr val="windowText" lastClr="000000"/>
      </a:dk1>
      <a:lt1>
        <a:sysClr val="window" lastClr="FFFFFF"/>
      </a:lt1>
      <a:dk2>
        <a:srgbClr val="0072C6"/>
      </a:dk2>
      <a:lt2>
        <a:srgbClr val="A00054"/>
      </a:lt2>
      <a:accent1>
        <a:srgbClr val="00ADC6"/>
      </a:accent1>
      <a:accent2>
        <a:srgbClr val="0091C9"/>
      </a:accent2>
      <a:accent3>
        <a:srgbClr val="003893"/>
      </a:accent3>
      <a:accent4>
        <a:srgbClr val="FFFFFF"/>
      </a:accent4>
      <a:accent5>
        <a:srgbClr val="FFFFFF"/>
      </a:accent5>
      <a:accent6>
        <a:srgbClr val="FFFFFF"/>
      </a:accent6>
      <a:hlink>
        <a:srgbClr val="A00054"/>
      </a:hlink>
      <a:folHlink>
        <a:srgbClr val="A0005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chor="t" anchorCtr="0">
        <a:no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20160624 IPC personal budgets CDG 30 June 2016 v3</Template>
  <TotalTime>17014</TotalTime>
  <Words>1876</Words>
  <Application>Microsoft Office PowerPoint</Application>
  <PresentationFormat>On-screen Show (4:3)</PresentationFormat>
  <Paragraphs>349</Paragraphs>
  <Slides>46</Slides>
  <Notes>5</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20160624 IPC personal budgets CDG 30 June 2016 v3</vt:lpstr>
      <vt:lpstr>Co-production Workshop   </vt:lpstr>
      <vt:lpstr>Overview</vt:lpstr>
      <vt:lpstr>Working together comfortably</vt:lpstr>
      <vt:lpstr>What is Co-production?</vt:lpstr>
      <vt:lpstr>Is Co-production the same as peer support?</vt:lpstr>
      <vt:lpstr>Hey! Hold on a minute…</vt:lpstr>
      <vt:lpstr>So what is Integrated Personal Commissioning (IPC)?</vt:lpstr>
      <vt:lpstr>When we look at the aims of IPC and the aims of co-production we can see they are the same ! </vt:lpstr>
      <vt:lpstr>Co-production ladder</vt:lpstr>
      <vt:lpstr>‘Doing with’: a change in relationship</vt:lpstr>
      <vt:lpstr>So what does this look like in practice?</vt:lpstr>
      <vt:lpstr>Strategic Co-production</vt:lpstr>
      <vt:lpstr>Thinking about our own experiences</vt:lpstr>
      <vt:lpstr>Thinking about our own experiences</vt:lpstr>
      <vt:lpstr>Thinking about our own experiences</vt:lpstr>
      <vt:lpstr>Thinking about our own experiences</vt:lpstr>
      <vt:lpstr>Thinking about our own experiences</vt:lpstr>
      <vt:lpstr>Thinking about our own experiences</vt:lpstr>
      <vt:lpstr>Thinking about our own experiences</vt:lpstr>
      <vt:lpstr>Thinking about our own experiences</vt:lpstr>
      <vt:lpstr>Thinking about our own experiences</vt:lpstr>
      <vt:lpstr>6 Phases of Co-production</vt:lpstr>
      <vt:lpstr>PowerPoint Presentation</vt:lpstr>
      <vt:lpstr>Phases of Co-production</vt:lpstr>
      <vt:lpstr>PowerPoint Presentation</vt:lpstr>
      <vt:lpstr>PowerPoint Presentation</vt:lpstr>
      <vt:lpstr>Phases of Co-production</vt:lpstr>
      <vt:lpstr>Phases of Co-production</vt:lpstr>
      <vt:lpstr>PowerPoint Presentation</vt:lpstr>
      <vt:lpstr>Phases of Co-production</vt:lpstr>
      <vt:lpstr>Phases of Co-production</vt:lpstr>
      <vt:lpstr>PowerPoint Presentation</vt:lpstr>
      <vt:lpstr>Phases of Co-production</vt:lpstr>
      <vt:lpstr>Phases of Co-production</vt:lpstr>
      <vt:lpstr>PowerPoint Presentation</vt:lpstr>
      <vt:lpstr>Phases of Co-production</vt:lpstr>
      <vt:lpstr>Phases of Co-production</vt:lpstr>
      <vt:lpstr>PowerPoint Presentation</vt:lpstr>
      <vt:lpstr>Phases of Co-production</vt:lpstr>
      <vt:lpstr>Phases of Co-production</vt:lpstr>
      <vt:lpstr>Reflections?</vt:lpstr>
      <vt:lpstr>Our ‘Approach to Strategic Co-production’ </vt:lpstr>
      <vt:lpstr>Our ‘Approach to Strategic Co-production’ </vt:lpstr>
      <vt:lpstr>Achievements – Co-producing the programme nationally</vt:lpstr>
      <vt:lpstr>Next steps</vt:lpstr>
      <vt:lpstr>Thank you!</vt:lpstr>
    </vt:vector>
  </TitlesOfParts>
  <Company>IMS3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IPC  - how it works from the point of view of the person</dc:title>
  <dc:creator>Martin Cattermole</dc:creator>
  <cp:lastModifiedBy>Valerie Bowen</cp:lastModifiedBy>
  <cp:revision>315</cp:revision>
  <cp:lastPrinted>2016-07-26T11:45:36Z</cp:lastPrinted>
  <dcterms:created xsi:type="dcterms:W3CDTF">2017-07-02T17:20:00Z</dcterms:created>
  <dcterms:modified xsi:type="dcterms:W3CDTF">2017-11-23T10:48:14Z</dcterms:modified>
</cp:coreProperties>
</file>